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6.xml" ContentType="application/vnd.openxmlformats-officedocument.presentationml.tags+xml"/>
  <Override PartName="/ppt/tags/tag18.xml" ContentType="application/vnd.openxmlformats-officedocument.presentationml.tags+xml"/>
  <Override PartName="/ppt/notesSlides/notesSlide23.xml" ContentType="application/vnd.openxmlformats-officedocument.presentationml.notesSlide+xml"/>
  <Override PartName="/ppt/tags/tag27.xml" ContentType="application/vnd.openxmlformats-officedocument.presentationml.tags+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charts/chart1.xml" ContentType="application/vnd.openxmlformats-officedocument.drawingml.chart+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tags/tag26.xml" ContentType="application/vnd.openxmlformats-officedocument.presentationml.tag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Override PartName="/ppt/tags/tag24.xml" ContentType="application/vnd.openxmlformats-officedocument.presentationml.tags+xml"/>
  <Override PartName="/ppt/notesSlides/notesSlide31.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4"/>
  </p:notesMasterIdLst>
  <p:handoutMasterIdLst>
    <p:handoutMasterId r:id="rId35"/>
  </p:handoutMasterIdLst>
  <p:sldIdLst>
    <p:sldId id="297" r:id="rId2"/>
    <p:sldId id="309" r:id="rId3"/>
    <p:sldId id="334" r:id="rId4"/>
    <p:sldId id="336" r:id="rId5"/>
    <p:sldId id="361" r:id="rId6"/>
    <p:sldId id="353" r:id="rId7"/>
    <p:sldId id="354" r:id="rId8"/>
    <p:sldId id="355" r:id="rId9"/>
    <p:sldId id="356" r:id="rId10"/>
    <p:sldId id="346" r:id="rId11"/>
    <p:sldId id="386" r:id="rId12"/>
    <p:sldId id="397" r:id="rId13"/>
    <p:sldId id="393" r:id="rId14"/>
    <p:sldId id="365" r:id="rId15"/>
    <p:sldId id="394" r:id="rId16"/>
    <p:sldId id="395" r:id="rId17"/>
    <p:sldId id="396" r:id="rId18"/>
    <p:sldId id="391" r:id="rId19"/>
    <p:sldId id="387" r:id="rId20"/>
    <p:sldId id="339" r:id="rId21"/>
    <p:sldId id="342" r:id="rId22"/>
    <p:sldId id="388" r:id="rId23"/>
    <p:sldId id="337" r:id="rId24"/>
    <p:sldId id="389" r:id="rId25"/>
    <p:sldId id="392" r:id="rId26"/>
    <p:sldId id="343" r:id="rId27"/>
    <p:sldId id="390" r:id="rId28"/>
    <p:sldId id="359" r:id="rId29"/>
    <p:sldId id="363" r:id="rId30"/>
    <p:sldId id="364" r:id="rId31"/>
    <p:sldId id="398" r:id="rId32"/>
    <p:sldId id="345" r:id="rId33"/>
  </p:sldIdLst>
  <p:sldSz cx="9144000" cy="6858000" type="screen4x3"/>
  <p:notesSz cx="6858000" cy="9144000"/>
  <p:custDataLst>
    <p:tags r:id="rId36"/>
  </p:custDataLst>
  <p:defaultTextStyle>
    <a:defPPr>
      <a:defRPr lang="zh-CN"/>
    </a:defPPr>
    <a:lvl1pPr marL="0" lvl="0"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9pPr>
  </p:defaultTextStyle>
  <p:extLst>
    <p:ext uri="{EFAFB233-063F-42B5-8137-9DF3F51BA10A}">
      <p15:sldGuideLst xmlns:p15="http://schemas.microsoft.com/office/powerpoint/2012/main" xmlns="">
        <p15:guide id="2" orient="horz" pos="173" userDrawn="1">
          <p15:clr>
            <a:srgbClr val="A4A3A4"/>
          </p15:clr>
        </p15:guide>
        <p15:guide id="3" orient="horz" pos="2150" userDrawn="1">
          <p15:clr>
            <a:srgbClr val="A4A3A4"/>
          </p15:clr>
        </p15:guide>
        <p15:guide id="4" pos="288" userDrawn="1">
          <p15:clr>
            <a:srgbClr val="A4A3A4"/>
          </p15:clr>
        </p15:guide>
        <p15:guide id="5" pos="551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66FF66"/>
    <a:srgbClr val="008000"/>
    <a:srgbClr val="CB0101"/>
    <a:srgbClr val="FE6262"/>
    <a:srgbClr val="F9676A"/>
    <a:srgbClr val="88C8E8"/>
    <a:srgbClr val="0099C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16"/>
    <p:restoredTop sz="94660"/>
  </p:normalViewPr>
  <p:slideViewPr>
    <p:cSldViewPr showGuides="1">
      <p:cViewPr varScale="1">
        <p:scale>
          <a:sx n="99" d="100"/>
          <a:sy n="99" d="100"/>
        </p:scale>
        <p:origin x="-102" y="-174"/>
      </p:cViewPr>
      <p:guideLst>
        <p:guide orient="horz" pos="173"/>
        <p:guide orient="horz" pos="2150"/>
        <p:guide pos="288"/>
        <p:guide pos="5511"/>
      </p:guideLst>
    </p:cSldViewPr>
  </p:slideViewPr>
  <p:notesTextViewPr>
    <p:cViewPr>
      <p:scale>
        <a:sx n="100" d="100"/>
        <a:sy n="100" d="100"/>
      </p:scale>
      <p:origin x="0" y="0"/>
    </p:cViewPr>
  </p:notesTextViewPr>
  <p:sorterViewPr showFormatting="0">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E:\&#21016;&#33402;&#29618;&#29615;&#23433;\10&#12289;&#22635;&#34920;\&#29615;&#20445;&#25968;&#25454;\ESG&#25253;&#21578;&#25968;&#25454;.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r>
              <a:rPr lang="en-US" altLang="zh-CN"/>
              <a:t>2021-2023</a:t>
            </a:r>
            <a:r>
              <a:rPr lang="zh-CN" altLang="en-US"/>
              <a:t>温室气体排放量</a:t>
            </a:r>
            <a:endParaRPr lang="en-US" altLang="zh-CN"/>
          </a:p>
        </c:rich>
      </c:tx>
      <c:layout/>
    </c:title>
    <c:plotArea>
      <c:layout/>
      <c:barChart>
        <c:barDir val="col"/>
        <c:grouping val="clustered"/>
        <c:ser>
          <c:idx val="0"/>
          <c:order val="0"/>
          <c:tx>
            <c:v>温室气体</c:v>
          </c:tx>
          <c:dLbls>
            <c:dLbl>
              <c:idx val="0"/>
              <c:layout>
                <c:manualLayout>
                  <c:x val="5.5555555555555558E-3"/>
                  <c:y val="0.29166666666666691"/>
                </c:manualLayout>
              </c:layout>
              <c:tx>
                <c:rich>
                  <a:bodyPr/>
                  <a:lstStyle/>
                  <a:p>
                    <a:r>
                      <a:rPr lang="en-US" altLang="en-US" b="1" dirty="0"/>
                      <a:t>17499</a:t>
                    </a:r>
                  </a:p>
                </c:rich>
              </c:tx>
              <c:showVal val="1"/>
            </c:dLbl>
            <c:dLbl>
              <c:idx val="1"/>
              <c:layout>
                <c:manualLayout>
                  <c:x val="0"/>
                  <c:y val="0.39351851851851871"/>
                </c:manualLayout>
              </c:layout>
              <c:tx>
                <c:rich>
                  <a:bodyPr/>
                  <a:lstStyle/>
                  <a:p>
                    <a:r>
                      <a:rPr lang="en-US" altLang="en-US" b="1" dirty="0"/>
                      <a:t>17446</a:t>
                    </a:r>
                  </a:p>
                </c:rich>
              </c:tx>
              <c:showVal val="1"/>
            </c:dLbl>
            <c:dLbl>
              <c:idx val="2"/>
              <c:layout>
                <c:manualLayout>
                  <c:x val="-5.5555555555555558E-3"/>
                  <c:y val="0.22685185185185186"/>
                </c:manualLayout>
              </c:layout>
              <c:tx>
                <c:rich>
                  <a:bodyPr/>
                  <a:lstStyle/>
                  <a:p>
                    <a:r>
                      <a:rPr lang="en-US" altLang="en-US" b="1" dirty="0"/>
                      <a:t>10277</a:t>
                    </a:r>
                  </a:p>
                </c:rich>
              </c:tx>
              <c:showVal val="1"/>
            </c:dLbl>
            <c:showVal val="1"/>
          </c:dLbls>
          <c:cat>
            <c:numRef>
              <c:f>Sheet1!$B$1:$D$1</c:f>
              <c:numCache>
                <c:formatCode>General</c:formatCode>
                <c:ptCount val="3"/>
                <c:pt idx="0">
                  <c:v>2021</c:v>
                </c:pt>
                <c:pt idx="1">
                  <c:v>2022</c:v>
                </c:pt>
                <c:pt idx="2">
                  <c:v>2023</c:v>
                </c:pt>
              </c:numCache>
            </c:numRef>
          </c:cat>
          <c:val>
            <c:numRef>
              <c:f>Sheet1!$B$4:$D$4</c:f>
              <c:numCache>
                <c:formatCode>General</c:formatCode>
                <c:ptCount val="3"/>
                <c:pt idx="0">
                  <c:v>17499</c:v>
                </c:pt>
                <c:pt idx="1">
                  <c:v>17446</c:v>
                </c:pt>
                <c:pt idx="2">
                  <c:v>10277</c:v>
                </c:pt>
              </c:numCache>
            </c:numRef>
          </c:val>
        </c:ser>
        <c:axId val="35760768"/>
        <c:axId val="91820416"/>
      </c:barChart>
      <c:catAx>
        <c:axId val="35760768"/>
        <c:scaling>
          <c:orientation val="minMax"/>
        </c:scaling>
        <c:axPos val="b"/>
        <c:numFmt formatCode="General" sourceLinked="1"/>
        <c:tickLblPos val="nextTo"/>
        <c:crossAx val="91820416"/>
        <c:crosses val="autoZero"/>
        <c:auto val="1"/>
        <c:lblAlgn val="ctr"/>
        <c:lblOffset val="100"/>
      </c:catAx>
      <c:valAx>
        <c:axId val="91820416"/>
        <c:scaling>
          <c:orientation val="minMax"/>
        </c:scaling>
        <c:axPos val="l"/>
        <c:majorGridlines/>
        <c:numFmt formatCode="General" sourceLinked="1"/>
        <c:tickLblPos val="nextTo"/>
        <c:crossAx val="35760768"/>
        <c:crosses val="autoZero"/>
        <c:crossBetween val="between"/>
      </c:valAx>
    </c:plotArea>
    <c:legend>
      <c:legendPos val="r"/>
      <c:layout>
        <c:manualLayout>
          <c:xMode val="edge"/>
          <c:yMode val="edge"/>
          <c:x val="0.81512642169728788"/>
          <c:y val="0.44650955088947231"/>
          <c:w val="0.15829024496937902"/>
          <c:h val="8.371719160104997E-2"/>
        </c:manualLayout>
      </c:layout>
    </c:legend>
    <c:plotVisOnly val="1"/>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lgn="l" eaLnBrk="1" hangingPunct="1">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7043" name="Rectangle 3"/>
          <p:cNvSpPr>
            <a:spLocks noGrp="1" noChangeArrowheads="1"/>
          </p:cNvSpPr>
          <p:nvPr>
            <p:ph type="dt" sz="quarter"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1" hangingPunct="1">
              <a:defRPr sz="1200">
                <a:latin typeface="Arial" panose="020B0604020202020204" pitchFamily="34" charset="0"/>
                <a:ea typeface="宋体"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7044" name="Rectangle 4"/>
          <p:cNvSpPr>
            <a:spLocks noGrp="1" noChangeArrowheads="1"/>
          </p:cNvSpPr>
          <p:nvPr>
            <p:ph type="ftr" sz="quarter" idx="2"/>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lgn="l" eaLnBrk="1" hangingPunct="1">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7045" name="Rectangle 5"/>
          <p:cNvSpPr>
            <a:spLocks noGrp="1" noChangeArrowheads="1"/>
          </p:cNvSpPr>
          <p:nvPr>
            <p:ph type="sldNum" sz="quarter" idx="3"/>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p>
            <a:pPr lvl="0" algn="r" eaLnBrk="1" hangingPunct="1"/>
            <a:fld id="{9A0DB2DC-4C9A-4742-B13C-FB6460FD3503}" type="slidenum">
              <a:rPr lang="en-US" altLang="zh-CN" sz="1200" dirty="0">
                <a:ea typeface="宋体" panose="02010600030101010101" pitchFamily="2" charset="-122"/>
              </a:rPr>
              <a:pPr lvl="0" algn="r" eaLnBrk="1" hangingPunct="1"/>
              <a:t>‹#›</a:t>
            </a:fld>
            <a:endParaRPr lang="en-US" altLang="zh-CN" sz="1200" dirty="0">
              <a:ea typeface="宋体" panose="02010600030101010101" pitchFamily="2"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fld id="{9A0AFAC8-6D5F-4684-91B8-7730AB10C785}"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2024/3/11</a:t>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p>
            <a:pPr lvl="0" algn="r" eaLnBrk="1" hangingPunct="1"/>
            <a:fld id="{9A0DB2DC-4C9A-4742-B13C-FB6460FD3503}" type="slidenum">
              <a:rPr lang="zh-CN" altLang="en-US" sz="1200" dirty="0"/>
              <a:pPr lvl="0" algn="r" eaLnBrk="1" hangingPunct="1"/>
              <a:t>‹#›</a:t>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a:ln>
            <a:solidFill>
              <a:srgbClr val="000000">
                <a:alpha val="100000"/>
              </a:srgbClr>
            </a:solidFill>
            <a:miter lim="800000"/>
          </a:ln>
        </p:spPr>
      </p:sp>
      <p:sp>
        <p:nvSpPr>
          <p:cNvPr id="3277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277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a:t>
            </a:fld>
            <a:endParaRPr lang="zh-CN"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ln>
            <a:solidFill>
              <a:srgbClr val="000000">
                <a:alpha val="100000"/>
              </a:srgbClr>
            </a:solidFill>
            <a:miter lim="800000"/>
          </a:ln>
        </p:spPr>
      </p:sp>
      <p:sp>
        <p:nvSpPr>
          <p:cNvPr id="3379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379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a:t>
            </a:fld>
            <a:endParaRPr lang="zh-CN"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a:ln>
            <a:solidFill>
              <a:srgbClr val="000000">
                <a:alpha val="100000"/>
              </a:srgbClr>
            </a:solidFill>
            <a:miter lim="800000"/>
          </a:ln>
        </p:spPr>
      </p:sp>
      <p:sp>
        <p:nvSpPr>
          <p:cNvPr id="3481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482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a:t>
            </a:fld>
            <a:endParaRPr lang="zh-CN"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a:ln>
            <a:solidFill>
              <a:srgbClr val="000000">
                <a:alpha val="100000"/>
              </a:srgbClr>
            </a:solidFill>
            <a:miter lim="800000"/>
          </a:ln>
        </p:spPr>
      </p:sp>
      <p:sp>
        <p:nvSpPr>
          <p:cNvPr id="3584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584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4</a:t>
            </a:fld>
            <a:endParaRPr lang="zh-CN"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a:ln>
            <a:solidFill>
              <a:srgbClr val="000000">
                <a:alpha val="100000"/>
              </a:srgbClr>
            </a:solidFill>
            <a:miter lim="800000"/>
          </a:ln>
        </p:spPr>
      </p:sp>
      <p:sp>
        <p:nvSpPr>
          <p:cNvPr id="3686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686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5</a:t>
            </a:fld>
            <a:endParaRPr lang="zh-CN"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ln>
            <a:solidFill>
              <a:srgbClr val="000000">
                <a:alpha val="100000"/>
              </a:srgbClr>
            </a:solidFill>
            <a:miter lim="800000"/>
          </a:ln>
        </p:spPr>
      </p:sp>
      <p:sp>
        <p:nvSpPr>
          <p:cNvPr id="3789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789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6</a:t>
            </a:fld>
            <a:endParaRPr lang="zh-CN"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a:ln>
            <a:solidFill>
              <a:srgbClr val="000000">
                <a:alpha val="100000"/>
              </a:srgbClr>
            </a:solidFill>
            <a:miter lim="800000"/>
          </a:ln>
        </p:spPr>
      </p:sp>
      <p:sp>
        <p:nvSpPr>
          <p:cNvPr id="3891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891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7</a:t>
            </a:fld>
            <a:endParaRPr lang="zh-CN"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a:ln>
            <a:solidFill>
              <a:srgbClr val="000000">
                <a:alpha val="100000"/>
              </a:srgbClr>
            </a:solidFill>
            <a:miter lim="800000"/>
          </a:ln>
        </p:spPr>
      </p:sp>
      <p:sp>
        <p:nvSpPr>
          <p:cNvPr id="3993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994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8</a:t>
            </a:fld>
            <a:endParaRPr lang="zh-CN"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a:ln>
            <a:solidFill>
              <a:srgbClr val="000000">
                <a:alpha val="100000"/>
              </a:srgbClr>
            </a:solidFill>
            <a:miter lim="800000"/>
          </a:ln>
        </p:spPr>
      </p:sp>
      <p:sp>
        <p:nvSpPr>
          <p:cNvPr id="4096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096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9</a:t>
            </a:fld>
            <a:endParaRPr lang="zh-CN"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a:ln>
            <a:solidFill>
              <a:srgbClr val="000000">
                <a:alpha val="100000"/>
              </a:srgbClr>
            </a:solidFill>
            <a:miter lim="800000"/>
          </a:ln>
        </p:spPr>
      </p:sp>
      <p:sp>
        <p:nvSpPr>
          <p:cNvPr id="4301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301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10</a:t>
            </a:fld>
            <a:endParaRPr lang="zh-CN"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a:ln>
            <a:solidFill>
              <a:srgbClr val="000000">
                <a:alpha val="100000"/>
              </a:srgbClr>
            </a:solidFill>
            <a:miter lim="800000"/>
          </a:ln>
        </p:spPr>
      </p:sp>
      <p:sp>
        <p:nvSpPr>
          <p:cNvPr id="4301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301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11</a:t>
            </a:fld>
            <a:endParaRPr lang="zh-CN"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a:ln>
            <a:solidFill>
              <a:srgbClr val="000000">
                <a:alpha val="100000"/>
              </a:srgbClr>
            </a:solidFill>
            <a:miter lim="800000"/>
          </a:ln>
        </p:spPr>
      </p:sp>
      <p:sp>
        <p:nvSpPr>
          <p:cNvPr id="44035" name="备注占位符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zh-CN" altLang="en-US" dirty="0"/>
          </a:p>
        </p:txBody>
      </p:sp>
      <p:sp>
        <p:nvSpPr>
          <p:cNvPr id="4403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12</a:t>
            </a:fld>
            <a:endParaRPr lang="zh-CN" altLang="en-US" sz="12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a:ln>
            <a:solidFill>
              <a:srgbClr val="000000">
                <a:alpha val="100000"/>
              </a:srgbClr>
            </a:solidFill>
            <a:miter lim="800000"/>
          </a:ln>
        </p:spPr>
      </p:sp>
      <p:sp>
        <p:nvSpPr>
          <p:cNvPr id="4505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506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13</a:t>
            </a:fld>
            <a:endParaRPr lang="zh-CN" altLang="en-US" sz="12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a:ln>
            <a:solidFill>
              <a:srgbClr val="000000">
                <a:alpha val="100000"/>
              </a:srgbClr>
            </a:solidFill>
            <a:miter lim="800000"/>
          </a:ln>
        </p:spPr>
      </p:sp>
      <p:sp>
        <p:nvSpPr>
          <p:cNvPr id="4608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608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15</a:t>
            </a:fld>
            <a:endParaRPr lang="zh-CN" altLang="en-US" sz="12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a:ln>
            <a:solidFill>
              <a:srgbClr val="000000">
                <a:alpha val="100000"/>
              </a:srgbClr>
            </a:solidFill>
            <a:miter lim="800000"/>
          </a:ln>
        </p:spPr>
      </p:sp>
      <p:sp>
        <p:nvSpPr>
          <p:cNvPr id="4710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710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16</a:t>
            </a:fld>
            <a:endParaRPr lang="zh-CN" altLang="en-US" sz="120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a:ln>
            <a:solidFill>
              <a:srgbClr val="000000">
                <a:alpha val="100000"/>
              </a:srgbClr>
            </a:solidFill>
            <a:miter lim="800000"/>
          </a:ln>
        </p:spPr>
      </p:sp>
      <p:sp>
        <p:nvSpPr>
          <p:cNvPr id="4813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813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17</a:t>
            </a:fld>
            <a:endParaRPr lang="zh-CN" altLang="en-US" sz="120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a:ln>
            <a:solidFill>
              <a:srgbClr val="000000">
                <a:alpha val="100000"/>
              </a:srgbClr>
            </a:solidFill>
            <a:miter lim="800000"/>
          </a:ln>
        </p:spPr>
      </p:sp>
      <p:sp>
        <p:nvSpPr>
          <p:cNvPr id="4915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915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18</a:t>
            </a:fld>
            <a:endParaRPr lang="zh-CN" altLang="en-US" sz="1200" dirty="0"/>
          </a:p>
        </p:txBody>
      </p:sp>
    </p:spTree>
    <p:extLst>
      <p:ext uri="{BB962C8B-B14F-4D97-AF65-F5344CB8AC3E}">
        <p14:creationId xmlns="" xmlns:p14="http://schemas.microsoft.com/office/powerpoint/2010/main" val="41818674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a:ln>
            <a:solidFill>
              <a:srgbClr val="000000">
                <a:alpha val="100000"/>
              </a:srgbClr>
            </a:solidFill>
            <a:miter lim="800000"/>
          </a:ln>
        </p:spPr>
      </p:sp>
      <p:sp>
        <p:nvSpPr>
          <p:cNvPr id="5017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018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19</a:t>
            </a:fld>
            <a:endParaRPr lang="zh-CN" altLang="en-US" sz="12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a:ln>
            <a:solidFill>
              <a:srgbClr val="000000">
                <a:alpha val="100000"/>
              </a:srgbClr>
            </a:solidFill>
            <a:miter lim="800000"/>
          </a:ln>
        </p:spPr>
      </p:sp>
      <p:sp>
        <p:nvSpPr>
          <p:cNvPr id="5017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018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20</a:t>
            </a:fld>
            <a:endParaRPr lang="zh-CN" altLang="en-US" sz="12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a:ln>
            <a:solidFill>
              <a:srgbClr val="000000">
                <a:alpha val="100000"/>
              </a:srgbClr>
            </a:solidFill>
            <a:miter lim="800000"/>
          </a:ln>
        </p:spPr>
      </p:sp>
      <p:sp>
        <p:nvSpPr>
          <p:cNvPr id="5120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120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21</a:t>
            </a:fld>
            <a:endParaRPr lang="zh-CN" altLang="en-US" sz="1200"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a:ln>
            <a:solidFill>
              <a:srgbClr val="000000">
                <a:alpha val="100000"/>
              </a:srgbClr>
            </a:solidFill>
            <a:miter lim="800000"/>
          </a:ln>
        </p:spPr>
      </p:sp>
      <p:sp>
        <p:nvSpPr>
          <p:cNvPr id="5120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120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22</a:t>
            </a:fld>
            <a:endParaRPr lang="zh-CN" altLang="en-US" sz="1200"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a:ln>
            <a:solidFill>
              <a:srgbClr val="000000">
                <a:alpha val="100000"/>
              </a:srgbClr>
            </a:solidFill>
            <a:miter lim="800000"/>
          </a:ln>
        </p:spPr>
      </p:sp>
      <p:sp>
        <p:nvSpPr>
          <p:cNvPr id="5222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222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23</a:t>
            </a:fld>
            <a:endParaRPr lang="zh-CN" altLang="en-US" sz="1200"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a:solidFill>
              <a:srgbClr val="000000">
                <a:alpha val="100000"/>
              </a:srgbClr>
            </a:solidFill>
            <a:miter lim="800000"/>
          </a:ln>
        </p:spPr>
      </p:sp>
      <p:sp>
        <p:nvSpPr>
          <p:cNvPr id="5325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325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24</a:t>
            </a:fld>
            <a:endParaRPr lang="zh-CN" altLang="en-US" sz="1200"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a:solidFill>
              <a:srgbClr val="000000">
                <a:alpha val="100000"/>
              </a:srgbClr>
            </a:solidFill>
            <a:miter lim="800000"/>
          </a:ln>
        </p:spPr>
      </p:sp>
      <p:sp>
        <p:nvSpPr>
          <p:cNvPr id="5325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325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25</a:t>
            </a:fld>
            <a:endParaRPr lang="zh-CN" altLang="en-US" sz="1200" dirty="0"/>
          </a:p>
        </p:txBody>
      </p:sp>
    </p:spTree>
    <p:extLst>
      <p:ext uri="{BB962C8B-B14F-4D97-AF65-F5344CB8AC3E}">
        <p14:creationId xmlns="" xmlns:p14="http://schemas.microsoft.com/office/powerpoint/2010/main" val="30862212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a:ln>
            <a:solidFill>
              <a:srgbClr val="000000">
                <a:alpha val="100000"/>
              </a:srgbClr>
            </a:solidFill>
            <a:miter lim="800000"/>
          </a:ln>
        </p:spPr>
      </p:sp>
      <p:sp>
        <p:nvSpPr>
          <p:cNvPr id="5427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427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26</a:t>
            </a:fld>
            <a:endParaRPr lang="zh-CN" altLang="en-US" sz="1200"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a:ln>
            <a:solidFill>
              <a:srgbClr val="000000">
                <a:alpha val="100000"/>
              </a:srgbClr>
            </a:solidFill>
            <a:miter lim="800000"/>
          </a:ln>
        </p:spPr>
      </p:sp>
      <p:sp>
        <p:nvSpPr>
          <p:cNvPr id="5529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530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27</a:t>
            </a:fld>
            <a:endParaRPr lang="zh-CN" altLang="en-US" sz="1200"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a:ln>
            <a:solidFill>
              <a:srgbClr val="000000">
                <a:alpha val="100000"/>
              </a:srgbClr>
            </a:solidFill>
            <a:miter lim="800000"/>
          </a:ln>
        </p:spPr>
      </p:sp>
      <p:sp>
        <p:nvSpPr>
          <p:cNvPr id="5632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632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28</a:t>
            </a:fld>
            <a:endParaRPr lang="zh-CN" altLang="en-US" sz="1200"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a:ln>
            <a:solidFill>
              <a:srgbClr val="000000">
                <a:alpha val="100000"/>
              </a:srgbClr>
            </a:solidFill>
            <a:miter lim="800000"/>
          </a:ln>
        </p:spPr>
      </p:sp>
      <p:sp>
        <p:nvSpPr>
          <p:cNvPr id="5734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734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29</a:t>
            </a:fld>
            <a:endParaRPr lang="zh-CN" altLang="en-US" sz="1200"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a:ln>
            <a:solidFill>
              <a:srgbClr val="000000">
                <a:alpha val="100000"/>
              </a:srgbClr>
            </a:solidFill>
            <a:miter lim="800000"/>
          </a:ln>
        </p:spPr>
      </p:sp>
      <p:sp>
        <p:nvSpPr>
          <p:cNvPr id="5837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837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30</a:t>
            </a:fld>
            <a:endParaRPr lang="zh-CN" altLang="en-US" sz="1200"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a:ln>
            <a:solidFill>
              <a:srgbClr val="000000">
                <a:alpha val="100000"/>
              </a:srgbClr>
            </a:solidFill>
            <a:miter lim="800000"/>
          </a:ln>
        </p:spPr>
      </p:sp>
      <p:sp>
        <p:nvSpPr>
          <p:cNvPr id="5939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939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31</a:t>
            </a:fld>
            <a:endParaRPr lang="zh-CN" altLang="en-US" sz="1200"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a:ln>
            <a:solidFill>
              <a:srgbClr val="000000">
                <a:alpha val="100000"/>
              </a:srgbClr>
            </a:solidFill>
            <a:miter lim="800000"/>
          </a:ln>
        </p:spPr>
      </p:sp>
      <p:sp>
        <p:nvSpPr>
          <p:cNvPr id="6041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6042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32</a:t>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blipFill rotWithShape="0">
          <a:blip r:embed="rId2" cstate="prin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341438"/>
            <a:ext cx="4038600" cy="4784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41438"/>
            <a:ext cx="4038600" cy="4784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nordridesign.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cstate="print"/>
          <a:stretch>
            <a:fillRect/>
          </a:stretch>
        </a:blipFill>
        <a:effectLst/>
      </p:bgPr>
    </p:bg>
    <p:spTree>
      <p:nvGrpSpPr>
        <p:cNvPr id="1" name=""/>
        <p:cNvGrpSpPr/>
        <p:nvPr/>
      </p:nvGrpSpPr>
      <p:grpSpPr>
        <a:xfrm>
          <a:off x="0" y="0"/>
          <a:ext cx="0" cy="0"/>
          <a:chOff x="0" y="0"/>
          <a:chExt cx="0" cy="0"/>
        </a:xfrm>
      </p:grpSpPr>
      <p:sp>
        <p:nvSpPr>
          <p:cNvPr id="1026" name="Rectangle 21"/>
          <p:cNvSpPr>
            <a:spLocks noGrp="1"/>
          </p:cNvSpPr>
          <p:nvPr>
            <p:ph type="title"/>
          </p:nvPr>
        </p:nvSpPr>
        <p:spPr>
          <a:xfrm>
            <a:off x="457200" y="274638"/>
            <a:ext cx="6851650" cy="561975"/>
          </a:xfrm>
          <a:prstGeom prst="rect">
            <a:avLst/>
          </a:prstGeom>
          <a:noFill/>
          <a:ln w="9525">
            <a:noFill/>
          </a:ln>
        </p:spPr>
        <p:txBody>
          <a:bodyPr anchor="ctr" anchorCtr="0"/>
          <a:lstStyle/>
          <a:p>
            <a:pPr lvl="0"/>
            <a:r>
              <a:rPr lang="zh-CN" altLang="en-US" dirty="0"/>
              <a:t>单击此处编辑母版标题样式</a:t>
            </a:r>
          </a:p>
        </p:txBody>
      </p:sp>
      <p:sp>
        <p:nvSpPr>
          <p:cNvPr id="1027" name="Rectangle 15">
            <a:hlinkClick r:id="rId14"/>
          </p:cNvPr>
          <p:cNvSpPr>
            <a:spLocks noChangeArrowheads="1"/>
          </p:cNvSpPr>
          <p:nvPr/>
        </p:nvSpPr>
        <p:spPr bwMode="auto">
          <a:xfrm>
            <a:off x="6300788" y="115888"/>
            <a:ext cx="2808288" cy="636588"/>
          </a:xfrm>
          <a:prstGeom prst="rect">
            <a:avLst/>
          </a:prstGeom>
          <a:solidFill>
            <a:srgbClr val="FFFFFF">
              <a:alpha val="0"/>
            </a:srgbClr>
          </a:solidFill>
          <a:ln w="9525">
            <a:noFill/>
            <a:miter lim="800000"/>
          </a:ln>
        </p:spPr>
        <p:txBody>
          <a:bodyPr/>
          <a:lstStyle/>
          <a:p>
            <a:pPr marL="0" marR="0" lvl="0" indent="0" algn="l" defTabSz="914400" rtl="0" eaLnBrk="1" fontAlgn="base" latinLnBrk="0" hangingPunct="1">
              <a:lnSpc>
                <a:spcPct val="110000"/>
              </a:lnSpc>
              <a:spcBef>
                <a:spcPct val="20000"/>
              </a:spcBef>
              <a:spcAft>
                <a:spcPct val="0"/>
              </a:spcAft>
              <a:buClr>
                <a:schemeClr val="hlink"/>
              </a:buClr>
              <a:buSzTx/>
              <a:buFont typeface="Wingdings" panose="05000000000000000000" pitchFamily="2" charset="2"/>
              <a:buNone/>
              <a:defRPr/>
            </a:pP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诚益光学（厦门）有限公司</a:t>
            </a:r>
          </a:p>
          <a:p>
            <a:pPr marL="0" marR="0" lvl="0" indent="0" algn="l" defTabSz="914400" rtl="0" eaLnBrk="1" fontAlgn="base" latinLnBrk="0" hangingPunct="1">
              <a:lnSpc>
                <a:spcPct val="110000"/>
              </a:lnSpc>
              <a:spcBef>
                <a:spcPct val="20000"/>
              </a:spcBef>
              <a:spcAft>
                <a:spcPct val="0"/>
              </a:spcAft>
              <a:buClr>
                <a:schemeClr val="hlink"/>
              </a:buClr>
              <a:buSzTx/>
              <a:buFont typeface="Wingdings" panose="05000000000000000000" pitchFamily="2" charset="2"/>
              <a:buNone/>
              <a:defRPr/>
            </a:pP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联系电话：</a:t>
            </a:r>
            <a:r>
              <a:rPr kumimoji="0" lang="en-US" altLang="zh-CN"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0592-5516018</a:t>
            </a:r>
          </a:p>
          <a:p>
            <a:pPr marL="0" marR="0" lvl="0" indent="0" algn="l" defTabSz="914400" rtl="0" eaLnBrk="1" fontAlgn="base" latinLnBrk="0" hangingPunct="1">
              <a:lnSpc>
                <a:spcPct val="110000"/>
              </a:lnSpc>
              <a:spcBef>
                <a:spcPct val="20000"/>
              </a:spcBef>
              <a:spcAft>
                <a:spcPct val="0"/>
              </a:spcAft>
              <a:buClr>
                <a:schemeClr val="hlink"/>
              </a:buClr>
              <a:buSzTx/>
              <a:buFont typeface="Wingdings" panose="05000000000000000000" pitchFamily="2" charset="2"/>
              <a:buNone/>
              <a:defRPr/>
            </a:pP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地址：厦门市思明区龙山南路</a:t>
            </a:r>
            <a:r>
              <a:rPr kumimoji="0" lang="en-US" altLang="zh-CN"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150</a:t>
            </a: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号</a:t>
            </a:r>
          </a:p>
        </p:txBody>
      </p:sp>
      <p:sp>
        <p:nvSpPr>
          <p:cNvPr id="1028" name="Rectangle 22"/>
          <p:cNvSpPr>
            <a:spLocks noGrp="1"/>
          </p:cNvSpPr>
          <p:nvPr>
            <p:ph type="body" idx="1"/>
          </p:nvPr>
        </p:nvSpPr>
        <p:spPr>
          <a:xfrm>
            <a:off x="457200" y="1341438"/>
            <a:ext cx="8229600" cy="4784725"/>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9" name="Line 24"/>
          <p:cNvSpPr>
            <a:spLocks noChangeShapeType="1"/>
          </p:cNvSpPr>
          <p:nvPr/>
        </p:nvSpPr>
        <p:spPr bwMode="auto">
          <a:xfrm>
            <a:off x="6227763" y="260350"/>
            <a:ext cx="0" cy="504825"/>
          </a:xfrm>
          <a:prstGeom prst="line">
            <a:avLst/>
          </a:prstGeom>
          <a:noFill/>
          <a:ln w="12700">
            <a:solidFill>
              <a:schemeClr val="bg1"/>
            </a:solidFill>
            <a:round/>
          </a:ln>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smtClean="0">
              <a:ln>
                <a:noFill/>
              </a:ln>
              <a:solidFill>
                <a:schemeClr val="tx1"/>
              </a:solidFill>
              <a:effectLst/>
              <a:uLnTx/>
              <a:uFillTx/>
              <a:latin typeface="Arial" panose="020B0604020202020204" pitchFamily="34" charset="0"/>
              <a:ea typeface="华文细黑" panose="0201060004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timing>
    <p:tnLst>
      <p:par>
        <p:cTn id="1" dur="indefinite" restart="never" nodeType="tmRoot"/>
      </p:par>
    </p:tnLst>
  </p:timing>
  <p:hf sldNum="0" hdr="0" ftr="0" dt="0"/>
  <p:txStyles>
    <p:titleStyle>
      <a:lvl1pPr algn="l" rtl="0" eaLnBrk="0" fontAlgn="base" hangingPunct="0">
        <a:spcBef>
          <a:spcPct val="0"/>
        </a:spcBef>
        <a:spcAft>
          <a:spcPct val="0"/>
        </a:spcAft>
        <a:defRPr sz="3200">
          <a:solidFill>
            <a:schemeClr val="bg1"/>
          </a:solidFill>
          <a:latin typeface="+mj-lt"/>
          <a:ea typeface="+mj-ea"/>
          <a:cs typeface="+mj-cs"/>
        </a:defRPr>
      </a:lvl1pPr>
      <a:lvl2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2pPr>
      <a:lvl3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3pPr>
      <a:lvl4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4pPr>
      <a:lvl5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5pPr>
      <a:lvl6pPr marL="4572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6pPr>
      <a:lvl7pPr marL="9144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7pPr>
      <a:lvl8pPr marL="13716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8pPr>
      <a:lvl9pPr marL="18288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9pPr>
    </p:titleStyle>
    <p:bodyStyle>
      <a:lvl1pPr marL="342900" indent="-342900" algn="l" rtl="0" eaLnBrk="0" fontAlgn="base" hangingPunct="0">
        <a:spcBef>
          <a:spcPct val="20000"/>
        </a:spcBef>
        <a:spcAft>
          <a:spcPct val="0"/>
        </a:spcAft>
        <a:buChar char="•"/>
        <a:defRPr sz="1600">
          <a:solidFill>
            <a:schemeClr val="tx1"/>
          </a:solidFill>
          <a:latin typeface="+mn-lt"/>
          <a:ea typeface="+mn-ea"/>
          <a:cs typeface="+mn-cs"/>
        </a:defRPr>
      </a:lvl1pPr>
      <a:lvl2pPr marL="742950" indent="-285750" algn="l" rtl="0" eaLnBrk="0" fontAlgn="base" hangingPunct="0">
        <a:spcBef>
          <a:spcPct val="20000"/>
        </a:spcBef>
        <a:spcAft>
          <a:spcPct val="0"/>
        </a:spcAft>
        <a:buChar char="–"/>
        <a:defRPr sz="1600">
          <a:solidFill>
            <a:schemeClr val="tx1"/>
          </a:solidFill>
          <a:latin typeface="+mn-lt"/>
          <a:ea typeface="+mn-ea"/>
        </a:defRPr>
      </a:lvl2pPr>
      <a:lvl3pPr marL="1143000" indent="-228600" algn="l" rtl="0" eaLnBrk="0" fontAlgn="base" hangingPunct="0">
        <a:spcBef>
          <a:spcPct val="20000"/>
        </a:spcBef>
        <a:spcAft>
          <a:spcPct val="0"/>
        </a:spcAft>
        <a:buChar char="•"/>
        <a:defRPr sz="1600">
          <a:solidFill>
            <a:schemeClr val="tx1"/>
          </a:solidFill>
          <a:latin typeface="+mn-lt"/>
          <a:ea typeface="+mn-ea"/>
        </a:defRPr>
      </a:lvl3pPr>
      <a:lvl4pPr marL="1600200" indent="-228600" algn="l" rtl="0" eaLnBrk="0" fontAlgn="base" hangingPunct="0">
        <a:spcBef>
          <a:spcPct val="20000"/>
        </a:spcBef>
        <a:spcAft>
          <a:spcPct val="0"/>
        </a:spcAft>
        <a:buChar char="–"/>
        <a:defRPr sz="1600">
          <a:solidFill>
            <a:schemeClr val="tx1"/>
          </a:solidFill>
          <a:latin typeface="+mn-lt"/>
          <a:ea typeface="+mn-ea"/>
        </a:defRPr>
      </a:lvl4pPr>
      <a:lvl5pPr marL="2057400" indent="-228600" algn="l" rtl="0" eaLnBrk="0" fontAlgn="base" hangingPunct="0">
        <a:spcBef>
          <a:spcPct val="20000"/>
        </a:spcBef>
        <a:spcAft>
          <a:spcPct val="0"/>
        </a:spcAft>
        <a:buChar char="»"/>
        <a:defRPr sz="1600">
          <a:solidFill>
            <a:schemeClr val="tx1"/>
          </a:solidFill>
          <a:latin typeface="+mn-lt"/>
          <a:ea typeface="+mn-ea"/>
        </a:defRPr>
      </a:lvl5pPr>
      <a:lvl6pPr marL="2514600" indent="-228600" algn="l" rtl="0" fontAlgn="base">
        <a:spcBef>
          <a:spcPct val="20000"/>
        </a:spcBef>
        <a:spcAft>
          <a:spcPct val="0"/>
        </a:spcAft>
        <a:buChar char="»"/>
        <a:defRPr sz="1600">
          <a:solidFill>
            <a:schemeClr val="tx1"/>
          </a:solidFill>
          <a:latin typeface="+mn-lt"/>
          <a:ea typeface="+mn-ea"/>
        </a:defRPr>
      </a:lvl6pPr>
      <a:lvl7pPr marL="2971800" indent="-228600" algn="l" rtl="0" fontAlgn="base">
        <a:spcBef>
          <a:spcPct val="20000"/>
        </a:spcBef>
        <a:spcAft>
          <a:spcPct val="0"/>
        </a:spcAft>
        <a:buChar char="»"/>
        <a:defRPr sz="1600">
          <a:solidFill>
            <a:schemeClr val="tx1"/>
          </a:solidFill>
          <a:latin typeface="+mn-lt"/>
          <a:ea typeface="+mn-ea"/>
        </a:defRPr>
      </a:lvl7pPr>
      <a:lvl8pPr marL="3429000" indent="-228600" algn="l" rtl="0" fontAlgn="base">
        <a:spcBef>
          <a:spcPct val="20000"/>
        </a:spcBef>
        <a:spcAft>
          <a:spcPct val="0"/>
        </a:spcAft>
        <a:buChar char="»"/>
        <a:defRPr sz="1600">
          <a:solidFill>
            <a:schemeClr val="tx1"/>
          </a:solidFill>
          <a:latin typeface="+mn-lt"/>
          <a:ea typeface="+mn-ea"/>
        </a:defRPr>
      </a:lvl8pPr>
      <a:lvl9pPr marL="3886200" indent="-228600" algn="l" rtl="0" fontAlgn="base">
        <a:spcBef>
          <a:spcPct val="20000"/>
        </a:spcBef>
        <a:spcAft>
          <a:spcPct val="0"/>
        </a:spcAft>
        <a:buChar char="»"/>
        <a:defRPr sz="16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12.png"/><Relationship Id="rId2" Type="http://schemas.openxmlformats.org/officeDocument/2006/relationships/slideLayout" Target="../slideLayouts/slideLayout6.xml"/><Relationship Id="rId1" Type="http://schemas.openxmlformats.org/officeDocument/2006/relationships/tags" Target="../tags/tag3.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16.png"/><Relationship Id="rId2" Type="http://schemas.openxmlformats.org/officeDocument/2006/relationships/slideLayout" Target="../slideLayouts/slideLayout6.xml"/><Relationship Id="rId1" Type="http://schemas.openxmlformats.org/officeDocument/2006/relationships/tags" Target="../tags/tag4.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tags" Target="../tags/tag7.xml"/><Relationship Id="rId7" Type="http://schemas.openxmlformats.org/officeDocument/2006/relationships/image" Target="../media/image18.pn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image" Target="../media/image17.png"/><Relationship Id="rId5" Type="http://schemas.openxmlformats.org/officeDocument/2006/relationships/notesSlide" Target="../notesSlides/notesSlide9.xml"/><Relationship Id="rId4" Type="http://schemas.openxmlformats.org/officeDocument/2006/relationships/slideLayout" Target="../slideLayouts/slideLayout6.xml"/><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0.xml"/><Relationship Id="rId1" Type="http://schemas.openxmlformats.org/officeDocument/2006/relationships/tags" Target="../tags/tag9.xml"/><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chart" Target="../charts/chart1.xml"/><Relationship Id="rId5" Type="http://schemas.openxmlformats.org/officeDocument/2006/relationships/notesSlide" Target="../notesSlides/notesSlide13.xml"/><Relationship Id="rId4"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6.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6.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notesSlide" Target="../notesSlides/notesSlide16.xml"/><Relationship Id="rId4"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notesSlide" Target="../notesSlides/notesSlide19.xml"/><Relationship Id="rId4"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6.xml"/><Relationship Id="rId1" Type="http://schemas.openxmlformats.org/officeDocument/2006/relationships/tags" Target="../tags/tag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tags" Target="../tags/tag24.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6.xml"/><Relationship Id="rId1" Type="http://schemas.openxmlformats.org/officeDocument/2006/relationships/tags" Target="../tags/tag2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6.xml"/><Relationship Id="rId1" Type="http://schemas.openxmlformats.org/officeDocument/2006/relationships/tags" Target="../tags/tag26.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6.xml"/><Relationship Id="rId1" Type="http://schemas.openxmlformats.org/officeDocument/2006/relationships/tags" Target="../tags/tag2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4" cstate="print"/>
          <a:stretch>
            <a:fillRect/>
          </a:stretch>
        </a:blipFill>
        <a:effectLst/>
      </p:bgPr>
    </p:bg>
    <p:spTree>
      <p:nvGrpSpPr>
        <p:cNvPr id="1" name=""/>
        <p:cNvGrpSpPr/>
        <p:nvPr/>
      </p:nvGrpSpPr>
      <p:grpSpPr>
        <a:xfrm>
          <a:off x="0" y="0"/>
          <a:ext cx="0" cy="0"/>
          <a:chOff x="0" y="0"/>
          <a:chExt cx="0" cy="0"/>
        </a:xfrm>
      </p:grpSpPr>
      <p:sp>
        <p:nvSpPr>
          <p:cNvPr id="3074" name="Rectangle 8"/>
          <p:cNvSpPr/>
          <p:nvPr/>
        </p:nvSpPr>
        <p:spPr>
          <a:xfrm>
            <a:off x="0" y="2357438"/>
            <a:ext cx="9144000" cy="2016125"/>
          </a:xfrm>
          <a:prstGeom prst="rect">
            <a:avLst/>
          </a:prstGeom>
          <a:solidFill>
            <a:schemeClr val="bg1"/>
          </a:solidFill>
          <a:ln w="9525">
            <a:noFill/>
          </a:ln>
        </p:spPr>
        <p:txBody>
          <a:bodyPr wrap="none" anchor="ctr" anchorCtr="0"/>
          <a:lstStyle/>
          <a:p>
            <a:pPr algn="ctr" eaLnBrk="1" hangingPunct="1"/>
            <a:endParaRPr lang="zh-CN" altLang="zh-CN" sz="1800" dirty="0">
              <a:latin typeface="Arial" panose="020B0604020202020204" pitchFamily="34" charset="0"/>
            </a:endParaRPr>
          </a:p>
        </p:txBody>
      </p:sp>
      <p:sp>
        <p:nvSpPr>
          <p:cNvPr id="3075" name="Rectangle 9"/>
          <p:cNvSpPr/>
          <p:nvPr/>
        </p:nvSpPr>
        <p:spPr>
          <a:xfrm>
            <a:off x="2771775" y="2563813"/>
            <a:ext cx="5976938" cy="1512887"/>
          </a:xfrm>
          <a:prstGeom prst="rect">
            <a:avLst/>
          </a:prstGeom>
          <a:noFill/>
          <a:ln w="9525">
            <a:noFill/>
          </a:ln>
        </p:spPr>
        <p:txBody>
          <a:bodyPr anchor="ctr" anchorCtr="0"/>
          <a:lstStyle/>
          <a:p>
            <a:pPr algn="ctr" eaLnBrk="1" hangingPunct="1">
              <a:lnSpc>
                <a:spcPct val="150000"/>
              </a:lnSpc>
            </a:pPr>
            <a:r>
              <a:rPr lang="zh-CN" altLang="en-US" sz="3600" b="1" dirty="0">
                <a:solidFill>
                  <a:schemeClr val="accent1"/>
                </a:solidFill>
                <a:latin typeface="微软雅黑" panose="020B0503020204020204" pitchFamily="34" charset="-122"/>
                <a:ea typeface="微软雅黑" panose="020B0503020204020204" pitchFamily="34" charset="-122"/>
              </a:rPr>
              <a:t>诚益光学（厦门）有限公司</a:t>
            </a:r>
          </a:p>
        </p:txBody>
      </p:sp>
      <p:pic>
        <p:nvPicPr>
          <p:cNvPr id="3076" name="Picture 10" descr="0260050073"/>
          <p:cNvPicPr>
            <a:picLocks noChangeAspect="1"/>
          </p:cNvPicPr>
          <p:nvPr/>
        </p:nvPicPr>
        <p:blipFill>
          <a:blip r:embed="rId5" cstate="print"/>
          <a:stretch>
            <a:fillRect/>
          </a:stretch>
        </p:blipFill>
        <p:spPr>
          <a:xfrm>
            <a:off x="612775" y="2997200"/>
            <a:ext cx="1655763" cy="1008063"/>
          </a:xfrm>
          <a:prstGeom prst="rect">
            <a:avLst/>
          </a:prstGeom>
          <a:noFill/>
          <a:ln w="9525">
            <a:noFill/>
          </a:ln>
        </p:spPr>
      </p:pic>
      <p:sp>
        <p:nvSpPr>
          <p:cNvPr id="3077" name="Line 13"/>
          <p:cNvSpPr/>
          <p:nvPr/>
        </p:nvSpPr>
        <p:spPr>
          <a:xfrm>
            <a:off x="2700338" y="2781300"/>
            <a:ext cx="0" cy="1223963"/>
          </a:xfrm>
          <a:prstGeom prst="line">
            <a:avLst/>
          </a:prstGeom>
          <a:ln w="28575" cap="flat" cmpd="sng">
            <a:solidFill>
              <a:srgbClr val="6289D8"/>
            </a:solidFill>
            <a:prstDash val="solid"/>
            <a:headEnd type="none" w="med" len="med"/>
            <a:tailEnd type="none" w="med" len="med"/>
          </a:ln>
        </p:spPr>
      </p:sp>
      <p:graphicFrame>
        <p:nvGraphicFramePr>
          <p:cNvPr id="7" name="表格 6"/>
          <p:cNvGraphicFramePr>
            <a:graphicFrameLocks noGrp="1"/>
          </p:cNvGraphicFramePr>
          <p:nvPr>
            <p:custDataLst>
              <p:tags r:id="rId1"/>
            </p:custDataLst>
          </p:nvPr>
        </p:nvGraphicFramePr>
        <p:xfrm>
          <a:off x="1475656" y="5085184"/>
          <a:ext cx="6480720" cy="648072"/>
        </p:xfrm>
        <a:graphic>
          <a:graphicData uri="http://schemas.openxmlformats.org/drawingml/2006/table">
            <a:tbl>
              <a:tblPr/>
              <a:tblGrid>
                <a:gridCol w="6480720"/>
              </a:tblGrid>
              <a:tr h="648072">
                <a:tc>
                  <a:txBody>
                    <a:bodyPr/>
                    <a:lstStyle/>
                    <a:p>
                      <a:pPr algn="l">
                        <a:lnSpc>
                          <a:spcPts val="1745"/>
                        </a:lnSpc>
                        <a:spcBef>
                          <a:spcPts val="600"/>
                        </a:spcBef>
                        <a:spcAft>
                          <a:spcPts val="0"/>
                        </a:spcAft>
                      </a:pPr>
                      <a:r>
                        <a:rPr lang="en-US" altLang="zh-CN" sz="3200" dirty="0" smtClean="0">
                          <a:solidFill>
                            <a:schemeClr val="tx1"/>
                          </a:solidFill>
                          <a:latin typeface="微软雅黑" panose="020B0503020204020204" pitchFamily="34" charset="-122"/>
                          <a:ea typeface="微软雅黑" panose="020B0503020204020204" pitchFamily="34" charset="-122"/>
                          <a:cs typeface="NPCHMD+MHeiHK-Heavy"/>
                        </a:rPr>
                        <a:t>2023</a:t>
                      </a:r>
                      <a:r>
                        <a:rPr lang="zh-CN" altLang="en-US" sz="3200" dirty="0" smtClean="0">
                          <a:solidFill>
                            <a:schemeClr val="tx1"/>
                          </a:solidFill>
                          <a:latin typeface="微软雅黑" panose="020B0503020204020204" pitchFamily="34" charset="-122"/>
                          <a:ea typeface="微软雅黑" panose="020B0503020204020204" pitchFamily="34" charset="-122"/>
                          <a:cs typeface="NPCHMD+MHeiHK-Heavy"/>
                        </a:rPr>
                        <a:t>年环境、社会及公司治理报告</a:t>
                      </a:r>
                      <a:endParaRPr lang="zh-CN" sz="32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pic>
        <p:nvPicPr>
          <p:cNvPr id="3082" name="Picture 6" descr="图片7"/>
          <p:cNvPicPr>
            <a:picLocks noChangeAspect="1"/>
          </p:cNvPicPr>
          <p:nvPr/>
        </p:nvPicPr>
        <p:blipFill>
          <a:blip r:embed="rId6" cstate="print"/>
          <a:stretch>
            <a:fillRect/>
          </a:stretch>
        </p:blipFill>
        <p:spPr>
          <a:xfrm>
            <a:off x="6300788" y="107950"/>
            <a:ext cx="2647950" cy="800100"/>
          </a:xfrm>
          <a:prstGeom prst="rect">
            <a:avLst/>
          </a:prstGeom>
          <a:noFill/>
          <a:ln w="9525">
            <a:noFill/>
          </a:ln>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p:cNvSpPr>
          <p:nvPr>
            <p:ph type="title"/>
          </p:nvPr>
        </p:nvSpPr>
        <p:spPr/>
        <p:txBody>
          <a:bodyPr vert="horz" wrap="square" lIns="91440" tIns="45720" rIns="91440" bIns="45720" anchor="ctr" anchorCtr="0"/>
          <a:lstStyle/>
          <a:p>
            <a:r>
              <a:rPr lang="zh-CN" altLang="en-US" dirty="0">
                <a:latin typeface="微软雅黑" panose="020B0503020204020204" pitchFamily="34" charset="-122"/>
                <a:ea typeface="微软雅黑" panose="020B0503020204020204" pitchFamily="34" charset="-122"/>
              </a:rPr>
              <a:t>目录</a:t>
            </a:r>
          </a:p>
        </p:txBody>
      </p:sp>
      <p:sp>
        <p:nvSpPr>
          <p:cNvPr id="4099"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graphicFrame>
        <p:nvGraphicFramePr>
          <p:cNvPr id="33" name="表格 32"/>
          <p:cNvGraphicFramePr>
            <a:graphicFrameLocks noGrp="1"/>
          </p:cNvGraphicFramePr>
          <p:nvPr/>
        </p:nvGraphicFramePr>
        <p:xfrm>
          <a:off x="1002348" y="1484630"/>
          <a:ext cx="5761037" cy="4114800"/>
        </p:xfrm>
        <a:graphic>
          <a:graphicData uri="http://schemas.openxmlformats.org/drawingml/2006/table">
            <a:tbl>
              <a:tblPr/>
              <a:tblGrid>
                <a:gridCol w="5761037"/>
              </a:tblGrid>
              <a:tr h="4076700">
                <a:tc>
                  <a:txBody>
                    <a:bodyPr/>
                    <a:lstStyle/>
                    <a:p>
                      <a:pPr algn="l">
                        <a:lnSpc>
                          <a:spcPts val="1580"/>
                        </a:lnSpc>
                        <a:spcBef>
                          <a:spcPts val="600"/>
                        </a:spcBef>
                        <a:spcAft>
                          <a:spcPts val="0"/>
                        </a:spcAft>
                      </a:pPr>
                      <a:r>
                        <a:rPr 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、关于本报告</a:t>
                      </a:r>
                      <a:endParaRPr 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ESG</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管理方针</a:t>
                      </a:r>
                      <a:endParaRPr lang="en-US" altLang="zh-CN" sz="2800" b="1" kern="1200"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、社区参与</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、环境管理</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、员工管理</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6</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、营运管理</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7</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、表现数据概要</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400" b="1" spc="25" dirty="0" smtClean="0">
                        <a:solidFill>
                          <a:srgbClr val="000000"/>
                        </a:solidFill>
                        <a:latin typeface="宋体" panose="02010600030101010101" pitchFamily="2" charset="-122"/>
                        <a:ea typeface="宋体" panose="02010600030101010101" pitchFamily="2" charset="-122"/>
                        <a:cs typeface="Times New Roman" panose="02020603050405020304"/>
                      </a:endParaRPr>
                    </a:p>
                    <a:p>
                      <a:pPr algn="l">
                        <a:lnSpc>
                          <a:spcPts val="1580"/>
                        </a:lnSpc>
                        <a:spcBef>
                          <a:spcPts val="600"/>
                        </a:spcBef>
                        <a:spcAft>
                          <a:spcPts val="0"/>
                        </a:spcAft>
                      </a:pPr>
                      <a:endParaRPr lang="zh-CN" sz="1100" dirty="0">
                        <a:latin typeface="Calibri" panose="020F0502020204030204"/>
                        <a:ea typeface="宋体" panose="02010600030101010101" pitchFamily="2"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rPr>
              <a:t>1</a:t>
            </a:r>
            <a:r>
              <a:rPr lang="zh-CN" altLang="en-US" dirty="0">
                <a:latin typeface="微软雅黑" panose="020B0503020204020204" pitchFamily="34" charset="-122"/>
                <a:ea typeface="微软雅黑" panose="020B0503020204020204" pitchFamily="34" charset="-122"/>
              </a:rPr>
              <a:t>、关于本报告</a:t>
            </a:r>
          </a:p>
        </p:txBody>
      </p:sp>
      <p:sp>
        <p:nvSpPr>
          <p:cNvPr id="5123"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graphicFrame>
        <p:nvGraphicFramePr>
          <p:cNvPr id="33" name="表格 32"/>
          <p:cNvGraphicFramePr>
            <a:graphicFrameLocks noGrp="1"/>
          </p:cNvGraphicFramePr>
          <p:nvPr/>
        </p:nvGraphicFramePr>
        <p:xfrm>
          <a:off x="468313" y="1125538"/>
          <a:ext cx="8280400" cy="5495925"/>
        </p:xfrm>
        <a:graphic>
          <a:graphicData uri="http://schemas.openxmlformats.org/drawingml/2006/table">
            <a:tbl>
              <a:tblPr/>
              <a:tblGrid>
                <a:gridCol w="8280400"/>
              </a:tblGrid>
              <a:tr h="5495925">
                <a:tc>
                  <a:txBody>
                    <a:bodyPr/>
                    <a:lstStyle/>
                    <a:p>
                      <a:pPr marL="0" algn="l" defTabSz="914400" rtl="0" eaLnBrk="1" latinLnBrk="0" hangingPunct="1">
                        <a:lnSpc>
                          <a:spcPct val="120000"/>
                        </a:lnSpc>
                        <a:spcBef>
                          <a:spcPts val="600"/>
                        </a:spcBef>
                        <a:spcAft>
                          <a:spcPts val="0"/>
                        </a:spcAft>
                      </a:pPr>
                      <a:r>
                        <a:rPr lang="en-US" altLang="zh-CN" sz="1600" spc="-30" dirty="0" smtClean="0">
                          <a:solidFill>
                            <a:srgbClr val="000000"/>
                          </a:solidFill>
                          <a:latin typeface="微软雅黑" panose="020B0503020204020204" pitchFamily="34" charset="-122"/>
                          <a:ea typeface="微软雅黑" panose="020B0503020204020204" pitchFamily="34" charset="-122"/>
                          <a:cs typeface="IALKFU+MSungHK-Light"/>
                        </a:rPr>
                        <a:t>         </a:t>
                      </a:r>
                    </a:p>
                    <a:p>
                      <a:pPr marL="0" algn="l" defTabSz="914400" rtl="0" eaLnBrk="1" latinLnBrk="0" hangingPunct="1">
                        <a:lnSpc>
                          <a:spcPct val="120000"/>
                        </a:lnSpc>
                        <a:spcBef>
                          <a:spcPts val="600"/>
                        </a:spcBef>
                        <a:spcAft>
                          <a:spcPts val="0"/>
                        </a:spcAft>
                      </a:pPr>
                      <a:r>
                        <a:rPr lang="en-US" altLang="zh-CN" sz="1600" kern="1200" spc="-30" dirty="0" smtClean="0">
                          <a:solidFill>
                            <a:srgbClr val="000000"/>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本报告为诚益光学（厦门）有限公司及其附属公司（统称「本公司」）的</a:t>
                      </a:r>
                      <a:r>
                        <a:rPr lang="en-US" altLang="en-US"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年环境、社会及公司治理报告。本报告披露本公司</a:t>
                      </a:r>
                      <a:r>
                        <a:rPr lang="en-US" altLang="en-US"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年度在环境、社会及公司治理方面的绩效管理计划、行动及方针。本报告所提供的数据由内部收集。</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400" spc="15" dirty="0" smtClean="0">
                        <a:solidFill>
                          <a:srgbClr val="000000"/>
                        </a:solidFill>
                        <a:latin typeface="微软雅黑" panose="020B0503020204020204" pitchFamily="34" charset="-122"/>
                        <a:ea typeface="微软雅黑" panose="020B0503020204020204" pitchFamily="34" charset="-122"/>
                        <a:cs typeface="IALKFU+MSungHK-Light"/>
                      </a:endParaRPr>
                    </a:p>
                    <a:p>
                      <a:pPr algn="l">
                        <a:lnSpc>
                          <a:spcPts val="1315"/>
                        </a:lnSpc>
                        <a:spcBef>
                          <a:spcPts val="600"/>
                        </a:spcBef>
                        <a:spcAft>
                          <a:spcPts val="0"/>
                        </a:spcAft>
                      </a:pPr>
                      <a:r>
                        <a:rPr lang="zh-CN" altLang="en-US" sz="1600" dirty="0" smtClean="0">
                          <a:latin typeface="微软雅黑" panose="020B0503020204020204" pitchFamily="34" charset="-122"/>
                          <a:ea typeface="微软雅黑" panose="020B0503020204020204" pitchFamily="34" charset="-122"/>
                          <a:cs typeface="Times New Roman" panose="02020603050405020304"/>
                        </a:rPr>
                        <a:t>报告范围：</a:t>
                      </a:r>
                      <a:endParaRPr lang="en-US" altLang="zh-CN" sz="1400" dirty="0" smtClean="0">
                        <a:latin typeface="微软雅黑" panose="020B0503020204020204" pitchFamily="34" charset="-122"/>
                        <a:ea typeface="微软雅黑" panose="020B0503020204020204" pitchFamily="34" charset="-122"/>
                        <a:cs typeface="Times New Roman" panose="02020603050405020304"/>
                      </a:endParaRPr>
                    </a:p>
                    <a:p>
                      <a:pPr algn="l">
                        <a:lnSpc>
                          <a:spcPts val="1315"/>
                        </a:lnSpc>
                        <a:spcBef>
                          <a:spcPts val="600"/>
                        </a:spcBef>
                        <a:spcAft>
                          <a:spcPts val="0"/>
                        </a:spcAft>
                      </a:pPr>
                      <a:endParaRPr lang="en-US" altLang="zh-CN" sz="1400" dirty="0" smtClean="0">
                        <a:latin typeface="微软雅黑" panose="020B0503020204020204" pitchFamily="34" charset="-122"/>
                        <a:ea typeface="微软雅黑" panose="020B0503020204020204" pitchFamily="34" charset="-122"/>
                        <a:cs typeface="Times New Roman" panose="02020603050405020304"/>
                      </a:endParaRPr>
                    </a:p>
                    <a:p>
                      <a:pPr algn="l">
                        <a:lnSpc>
                          <a:spcPct val="120000"/>
                        </a:lnSpc>
                        <a:spcBef>
                          <a:spcPts val="600"/>
                        </a:spcBef>
                        <a:spcAft>
                          <a:spcPts val="0"/>
                        </a:spcAft>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诚益光学（厦门）有限公司（「海沧厂」）为本公司的主要营运实体。</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年</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月</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日至</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年</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12</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月</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31</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日财政年度（「本年度」）之环境、社会及公司治理表现于本报告中。</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120000"/>
                        </a:lnSpc>
                        <a:spcBef>
                          <a:spcPts val="600"/>
                        </a:spcBef>
                        <a:spcAft>
                          <a:spcPts val="0"/>
                        </a:spcAft>
                      </a:pP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福建省厦门市思明区龙山南路</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150</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号</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guoxc@chengyi.com</a:t>
                      </a:r>
                    </a:p>
                    <a:p>
                      <a:pPr algn="l">
                        <a:lnSpc>
                          <a:spcPts val="1315"/>
                        </a:lnSpc>
                        <a:spcBef>
                          <a:spcPts val="600"/>
                        </a:spcBef>
                        <a:spcAft>
                          <a:spcPts val="0"/>
                        </a:spcAft>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高级行政总监</a:t>
                      </a:r>
                      <a:endParaRPr lang="zh-CN" sz="16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、管理方针</a:t>
            </a:r>
          </a:p>
        </p:txBody>
      </p:sp>
      <p:sp>
        <p:nvSpPr>
          <p:cNvPr id="6147"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graphicFrame>
        <p:nvGraphicFramePr>
          <p:cNvPr id="33" name="表格 32"/>
          <p:cNvGraphicFramePr>
            <a:graphicFrameLocks noGrp="1"/>
          </p:cNvGraphicFramePr>
          <p:nvPr/>
        </p:nvGraphicFramePr>
        <p:xfrm>
          <a:off x="684213" y="1268413"/>
          <a:ext cx="7704856" cy="5065776"/>
        </p:xfrm>
        <a:graphic>
          <a:graphicData uri="http://schemas.openxmlformats.org/drawingml/2006/table">
            <a:tbl>
              <a:tblPr/>
              <a:tblGrid>
                <a:gridCol w="7704856"/>
              </a:tblGrid>
              <a:tr h="5040312">
                <a:tc>
                  <a:txBody>
                    <a:bodyPr/>
                    <a:lstStyle/>
                    <a:p>
                      <a:pPr marL="0" marR="0" indent="0" algn="l" defTabSz="914400" rtl="0" eaLnBrk="1" fontAlgn="auto" latinLnBrk="0" hangingPunct="1">
                        <a:lnSpc>
                          <a:spcPct val="120000"/>
                        </a:lnSpc>
                        <a:spcBef>
                          <a:spcPts val="600"/>
                        </a:spcBef>
                        <a:spcAft>
                          <a:spcPts val="0"/>
                        </a:spcAft>
                        <a:buClrTx/>
                        <a:buSzTx/>
                        <a:buFontTx/>
                        <a:buNone/>
                        <a:defRPr/>
                      </a:pP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    </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我们意识到我们在</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ESG</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管治方面的责任，并明白我们有责任确保我们的活动尽可能减少对环境及社区的影响。</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zh-CN" altLang="en-US" sz="1400" kern="1200" dirty="0" smtClean="0">
                          <a:solidFill>
                            <a:schemeClr val="tx1"/>
                          </a:solidFill>
                          <a:latin typeface="微软雅黑" panose="020B0503020204020204" pitchFamily="34" charset="-122"/>
                          <a:ea typeface="微软雅黑" panose="020B0503020204020204" pitchFamily="34" charset="-122"/>
                          <a:cs typeface="+mn-cs"/>
                        </a:rPr>
                        <a:t>    </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我们致力为客户提供高质量的视光学产品，致力透过减少能源消耗及废物产生，致力使我们的营运尽可能可持续发展。在作出设计、制造及分销决策时，我们会考虑各阶段对环境的影响，并致力在利润与可持续发展之间取得平衡。</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endParaRPr lang="zh-CN"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zh-CN" altLang="en-US" sz="14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高级管理层（经管中心）负责主导评估内部监控及风险管理系统的有效性。所有被认为对本公司而言属重要的环境、社会及公司治理相关事宜（包括合规环境、职业健康及安全以及商业道德）</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ESG</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团队均予以识别，并纳入风险管理框架。我们就环境管理、用工政策、营运惯例及社区参与制定行动计划。</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nSpc>
                          <a:spcPct val="120000"/>
                        </a:lnSpc>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nSpc>
                          <a:spcPct val="120000"/>
                        </a:lnSpc>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nSpc>
                          <a:spcPct val="120000"/>
                        </a:lnSpc>
                      </a:pPr>
                      <a:endParaRPr lang="zh-CN"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120000"/>
                        </a:lnSpc>
                        <a:spcBef>
                          <a:spcPts val="600"/>
                        </a:spcBef>
                        <a:spcAft>
                          <a:spcPts val="0"/>
                        </a:spcAft>
                      </a:pPr>
                      <a:endParaRPr lang="zh-CN" sz="16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、管理方针</a:t>
            </a:r>
          </a:p>
        </p:txBody>
      </p:sp>
      <p:sp>
        <p:nvSpPr>
          <p:cNvPr id="7171"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pic>
        <p:nvPicPr>
          <p:cNvPr id="7172" name="Picture 2" descr="图片7"/>
          <p:cNvPicPr>
            <a:picLocks noChangeAspect="1"/>
          </p:cNvPicPr>
          <p:nvPr/>
        </p:nvPicPr>
        <p:blipFill>
          <a:blip r:embed="rId3" cstate="print"/>
          <a:stretch>
            <a:fillRect/>
          </a:stretch>
        </p:blipFill>
        <p:spPr>
          <a:xfrm>
            <a:off x="1835150" y="1052513"/>
            <a:ext cx="5181600" cy="4219575"/>
          </a:xfrm>
          <a:prstGeom prst="rect">
            <a:avLst/>
          </a:prstGeom>
          <a:noFill/>
          <a:ln w="9525">
            <a:noFill/>
          </a:ln>
        </p:spPr>
      </p:pic>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8195" name="文本框 99"/>
          <p:cNvSpPr txBox="1"/>
          <p:nvPr/>
        </p:nvSpPr>
        <p:spPr>
          <a:xfrm>
            <a:off x="755650" y="1196975"/>
            <a:ext cx="7707313" cy="1291590"/>
          </a:xfrm>
          <a:prstGeom prst="rect">
            <a:avLst/>
          </a:prstGeom>
          <a:noFill/>
          <a:ln w="9525">
            <a:noFill/>
          </a:ln>
        </p:spPr>
        <p:txBody>
          <a:bodyPr>
            <a:spAutoFit/>
          </a:bodyPr>
          <a:lstStyle/>
          <a:p>
            <a:pPr eaLnBrk="1" hangingPunct="1"/>
            <a:r>
              <a:rPr lang="en-US" altLang="zh-CN" sz="1600" dirty="0">
                <a:solidFill>
                  <a:srgbClr val="000000"/>
                </a:solidFill>
                <a:latin typeface="微软雅黑" panose="020B0503020204020204" pitchFamily="34" charset="-122"/>
                <a:ea typeface="微软雅黑" panose="020B0503020204020204" pitchFamily="34" charset="-122"/>
              </a:rPr>
              <a:t>       </a:t>
            </a:r>
            <a:r>
              <a:rPr lang="zh-CN" altLang="zh-CN" sz="1600" dirty="0">
                <a:solidFill>
                  <a:srgbClr val="000000"/>
                </a:solidFill>
                <a:latin typeface="微软雅黑" panose="020B0503020204020204" pitchFamily="34" charset="-122"/>
                <a:ea typeface="微软雅黑" panose="020B0503020204020204" pitchFamily="34" charset="-122"/>
              </a:rPr>
              <a:t>本公司一直重视社区参与，并意识到社区在本公司发展中发挥重要作用。为支持社区发展，本公司于报告年度内进行多项活动。</a:t>
            </a:r>
            <a:endParaRPr lang="en-US" altLang="zh-CN" sz="1400" dirty="0">
              <a:solidFill>
                <a:srgbClr val="000000"/>
              </a:solidFill>
              <a:latin typeface="微软雅黑" panose="020B0503020204020204" pitchFamily="34" charset="-122"/>
              <a:ea typeface="微软雅黑" panose="020B0503020204020204" pitchFamily="34" charset="-122"/>
            </a:endParaRPr>
          </a:p>
          <a:p>
            <a:pPr eaLnBrk="1" hangingPunct="1"/>
            <a:endParaRPr lang="zh-CN" altLang="zh-CN" sz="1400" dirty="0">
              <a:solidFill>
                <a:srgbClr val="000000"/>
              </a:solidFill>
              <a:latin typeface="微软雅黑" panose="020B0503020204020204" pitchFamily="34" charset="-122"/>
              <a:ea typeface="微软雅黑" panose="020B0503020204020204" pitchFamily="34" charset="-122"/>
            </a:endParaRPr>
          </a:p>
          <a:p>
            <a:pPr eaLnBrk="1" hangingPunct="1"/>
            <a:r>
              <a:rPr lang="en-US" altLang="zh-CN" sz="1400" dirty="0">
                <a:solidFill>
                  <a:srgbClr val="000000"/>
                </a:solidFill>
                <a:latin typeface="微软雅黑" panose="020B0503020204020204" pitchFamily="34" charset="-122"/>
                <a:ea typeface="微软雅黑" panose="020B0503020204020204" pitchFamily="34" charset="-122"/>
              </a:rPr>
              <a:t>       </a:t>
            </a:r>
            <a:r>
              <a:rPr lang="zh-CN" altLang="zh-CN" sz="1600" dirty="0">
                <a:solidFill>
                  <a:srgbClr val="000000"/>
                </a:solidFill>
                <a:latin typeface="微软雅黑" panose="020B0503020204020204" pitchFamily="34" charset="-122"/>
                <a:ea typeface="微软雅黑" panose="020B0503020204020204" pitchFamily="34" charset="-122"/>
              </a:rPr>
              <a:t>本公司正努力解决更广泛的社区问题，并更加关注有需要人士。本公司</a:t>
            </a:r>
            <a:r>
              <a:rPr lang="en-US" altLang="zh-CN" sz="1600" dirty="0">
                <a:solidFill>
                  <a:srgbClr val="000000"/>
                </a:solidFill>
                <a:latin typeface="微软雅黑" panose="020B0503020204020204" pitchFamily="34" charset="-122"/>
                <a:ea typeface="微软雅黑" panose="020B0503020204020204" pitchFamily="34" charset="-122"/>
              </a:rPr>
              <a:t>2023</a:t>
            </a:r>
            <a:r>
              <a:rPr lang="zh-CN" altLang="zh-CN" sz="1600" dirty="0">
                <a:solidFill>
                  <a:srgbClr val="000000"/>
                </a:solidFill>
                <a:latin typeface="微软雅黑" panose="020B0503020204020204" pitchFamily="34" charset="-122"/>
                <a:ea typeface="微软雅黑" panose="020B0503020204020204" pitchFamily="34" charset="-122"/>
              </a:rPr>
              <a:t>年厦门社区活动如下：</a:t>
            </a:r>
            <a:endParaRPr lang="zh-CN" altLang="en-US" sz="1600" dirty="0">
              <a:solidFill>
                <a:srgbClr val="000000"/>
              </a:solidFill>
              <a:latin typeface="微软雅黑" panose="020B0503020204020204" pitchFamily="34" charset="-122"/>
              <a:ea typeface="微软雅黑" panose="020B0503020204020204" pitchFamily="34" charset="-122"/>
            </a:endParaRPr>
          </a:p>
        </p:txBody>
      </p:sp>
      <p:sp>
        <p:nvSpPr>
          <p:cNvPr id="8198" name="文本框 3"/>
          <p:cNvSpPr txBox="1"/>
          <p:nvPr/>
        </p:nvSpPr>
        <p:spPr>
          <a:xfrm>
            <a:off x="1187450" y="4581525"/>
            <a:ext cx="1978025" cy="337185"/>
          </a:xfrm>
          <a:prstGeom prst="rect">
            <a:avLst/>
          </a:prstGeom>
          <a:noFill/>
          <a:ln w="9525">
            <a:noFill/>
          </a:ln>
        </p:spPr>
        <p:txBody>
          <a:bodyPr>
            <a:spAutoFit/>
          </a:bodyPr>
          <a:lstStyle/>
          <a:p>
            <a:pPr eaLnBrk="1" hangingPunct="1"/>
            <a:r>
              <a:rPr lang="zh-CN" altLang="zh-CN" sz="1600" b="1" dirty="0">
                <a:solidFill>
                  <a:schemeClr val="accent1"/>
                </a:solidFill>
                <a:latin typeface="微软雅黑" panose="020B0503020204020204" pitchFamily="34" charset="-122"/>
                <a:ea typeface="微软雅黑" panose="020B0503020204020204" pitchFamily="34" charset="-122"/>
              </a:rPr>
              <a:t>公司活动及捐款</a:t>
            </a:r>
          </a:p>
        </p:txBody>
      </p:sp>
      <p:sp>
        <p:nvSpPr>
          <p:cNvPr id="8199" name="文本框 4"/>
          <p:cNvSpPr txBox="1"/>
          <p:nvPr/>
        </p:nvSpPr>
        <p:spPr>
          <a:xfrm>
            <a:off x="971550" y="5013325"/>
            <a:ext cx="2749550" cy="337185"/>
          </a:xfrm>
          <a:prstGeom prst="rect">
            <a:avLst/>
          </a:prstGeom>
          <a:noFill/>
          <a:ln w="9525">
            <a:noFill/>
          </a:ln>
        </p:spPr>
        <p:txBody>
          <a:bodyPr>
            <a:spAutoFit/>
          </a:bodyPr>
          <a:lstStyle/>
          <a:p>
            <a:pPr eaLnBrk="1" hangingPunct="1"/>
            <a:r>
              <a:rPr lang="zh-CN" altLang="zh-CN" sz="1600" dirty="0">
                <a:solidFill>
                  <a:schemeClr val="accent1"/>
                </a:solidFill>
                <a:latin typeface="微软雅黑" panose="020B0503020204020204" pitchFamily="34" charset="-122"/>
                <a:ea typeface="微软雅黑" panose="020B0503020204020204" pitchFamily="34" charset="-122"/>
              </a:rPr>
              <a:t>为需要帮助人员提供帮助</a:t>
            </a:r>
          </a:p>
        </p:txBody>
      </p:sp>
      <p:sp>
        <p:nvSpPr>
          <p:cNvPr id="8200" name="文本框 5"/>
          <p:cNvSpPr txBox="1"/>
          <p:nvPr/>
        </p:nvSpPr>
        <p:spPr>
          <a:xfrm>
            <a:off x="5076190" y="4581525"/>
            <a:ext cx="1858010" cy="337185"/>
          </a:xfrm>
          <a:prstGeom prst="rect">
            <a:avLst/>
          </a:prstGeom>
          <a:noFill/>
          <a:ln w="9525">
            <a:noFill/>
          </a:ln>
        </p:spPr>
        <p:txBody>
          <a:bodyPr wrap="square">
            <a:spAutoFit/>
          </a:bodyPr>
          <a:lstStyle/>
          <a:p>
            <a:pPr eaLnBrk="1" hangingPunct="1"/>
            <a:r>
              <a:rPr lang="zh-CN" altLang="zh-CN" sz="1600" b="1" dirty="0">
                <a:solidFill>
                  <a:schemeClr val="accent1"/>
                </a:solidFill>
                <a:latin typeface="微软雅黑" panose="020B0503020204020204" pitchFamily="34" charset="-122"/>
                <a:ea typeface="微软雅黑" panose="020B0503020204020204" pitchFamily="34" charset="-122"/>
              </a:rPr>
              <a:t>地震受灾捐献活动</a:t>
            </a:r>
          </a:p>
        </p:txBody>
      </p:sp>
      <p:sp>
        <p:nvSpPr>
          <p:cNvPr id="8201" name="文本框 6"/>
          <p:cNvSpPr txBox="1"/>
          <p:nvPr/>
        </p:nvSpPr>
        <p:spPr>
          <a:xfrm>
            <a:off x="4500245" y="5022850"/>
            <a:ext cx="3553460" cy="337185"/>
          </a:xfrm>
          <a:prstGeom prst="rect">
            <a:avLst/>
          </a:prstGeom>
          <a:noFill/>
          <a:ln w="9525">
            <a:noFill/>
          </a:ln>
        </p:spPr>
        <p:txBody>
          <a:bodyPr wrap="square">
            <a:spAutoFit/>
          </a:bodyPr>
          <a:lstStyle/>
          <a:p>
            <a:pPr eaLnBrk="1" hangingPunct="1"/>
            <a:r>
              <a:rPr lang="zh-CN" altLang="zh-CN" sz="1600" dirty="0">
                <a:solidFill>
                  <a:schemeClr val="accent1"/>
                </a:solidFill>
                <a:latin typeface="微软雅黑" panose="020B0503020204020204" pitchFamily="34" charset="-122"/>
                <a:ea typeface="微软雅黑" panose="020B0503020204020204" pitchFamily="34" charset="-122"/>
              </a:rPr>
              <a:t>为甘肃积石山地震受灾员工爱心捐赠</a:t>
            </a:r>
          </a:p>
        </p:txBody>
      </p:sp>
      <p:pic>
        <p:nvPicPr>
          <p:cNvPr id="2" name="图片 1"/>
          <p:cNvPicPr>
            <a:picLocks noChangeAspect="1"/>
          </p:cNvPicPr>
          <p:nvPr/>
        </p:nvPicPr>
        <p:blipFill>
          <a:blip r:embed="rId3" cstate="print"/>
          <a:stretch>
            <a:fillRect/>
          </a:stretch>
        </p:blipFill>
        <p:spPr>
          <a:xfrm>
            <a:off x="1097915" y="2565400"/>
            <a:ext cx="2346960" cy="1760855"/>
          </a:xfrm>
          <a:prstGeom prst="rect">
            <a:avLst/>
          </a:prstGeom>
        </p:spPr>
      </p:pic>
      <p:pic>
        <p:nvPicPr>
          <p:cNvPr id="4" name="图片 3"/>
          <p:cNvPicPr>
            <a:picLocks noChangeAspect="1"/>
          </p:cNvPicPr>
          <p:nvPr/>
        </p:nvPicPr>
        <p:blipFill>
          <a:blip r:embed="rId4" cstate="print"/>
          <a:stretch>
            <a:fillRect/>
          </a:stretch>
        </p:blipFill>
        <p:spPr>
          <a:xfrm>
            <a:off x="4716145" y="2557780"/>
            <a:ext cx="2526030" cy="1894840"/>
          </a:xfrm>
          <a:prstGeom prst="rect">
            <a:avLst/>
          </a:prstGeom>
        </p:spPr>
      </p:pic>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9221" name="文本框 100"/>
          <p:cNvSpPr txBox="1"/>
          <p:nvPr/>
        </p:nvSpPr>
        <p:spPr>
          <a:xfrm>
            <a:off x="1403350" y="3399790"/>
            <a:ext cx="2484120"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市委书记莅临我司调研</a:t>
            </a:r>
          </a:p>
        </p:txBody>
      </p:sp>
      <p:sp>
        <p:nvSpPr>
          <p:cNvPr id="9222" name="文本框 1"/>
          <p:cNvSpPr txBox="1"/>
          <p:nvPr>
            <p:custDataLst>
              <p:tags r:id="rId1"/>
            </p:custDataLst>
          </p:nvPr>
        </p:nvSpPr>
        <p:spPr>
          <a:xfrm>
            <a:off x="5219700" y="3429635"/>
            <a:ext cx="1402715" cy="337185"/>
          </a:xfrm>
          <a:prstGeom prst="rect">
            <a:avLst/>
          </a:prstGeom>
          <a:noFill/>
          <a:ln w="9525">
            <a:noFill/>
          </a:ln>
        </p:spPr>
        <p:txBody>
          <a:bodyPr wrap="square">
            <a:spAutoFit/>
          </a:bodyPr>
          <a:lstStyle/>
          <a:p>
            <a:pPr eaLnBrk="1" hangingPunct="1">
              <a:buNone/>
            </a:pPr>
            <a:r>
              <a:rPr lang="zh-CN" altLang="en-US" sz="1600" b="1" dirty="0">
                <a:solidFill>
                  <a:schemeClr val="accent1"/>
                </a:solidFill>
                <a:latin typeface="微软雅黑" panose="020B0503020204020204" pitchFamily="34" charset="-122"/>
                <a:ea typeface="微软雅黑" panose="020B0503020204020204" pitchFamily="34" charset="-122"/>
              </a:rPr>
              <a:t>组织台球比赛</a:t>
            </a:r>
          </a:p>
        </p:txBody>
      </p:sp>
      <p:sp>
        <p:nvSpPr>
          <p:cNvPr id="9225" name="文本框 2"/>
          <p:cNvSpPr txBox="1"/>
          <p:nvPr/>
        </p:nvSpPr>
        <p:spPr>
          <a:xfrm>
            <a:off x="1619885" y="5805805"/>
            <a:ext cx="184213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六一亲子活动</a:t>
            </a:r>
          </a:p>
        </p:txBody>
      </p:sp>
      <p:sp>
        <p:nvSpPr>
          <p:cNvPr id="9226" name="文本框 3"/>
          <p:cNvSpPr txBox="1"/>
          <p:nvPr/>
        </p:nvSpPr>
        <p:spPr>
          <a:xfrm>
            <a:off x="4705985" y="5805488"/>
            <a:ext cx="2663825" cy="337185"/>
          </a:xfrm>
          <a:prstGeom prst="rect">
            <a:avLst/>
          </a:prstGeom>
          <a:noFill/>
          <a:ln w="9525">
            <a:noFill/>
          </a:ln>
        </p:spPr>
        <p:txBody>
          <a:bodyPr>
            <a:spAutoFit/>
          </a:bodyPr>
          <a:lstStyle/>
          <a:p>
            <a:pPr eaLnBrk="1" hangingPunct="1">
              <a:buNone/>
            </a:pPr>
            <a:r>
              <a:rPr lang="zh-CN" altLang="en-US" sz="1600" b="1" dirty="0">
                <a:solidFill>
                  <a:schemeClr val="accent1"/>
                </a:solidFill>
                <a:latin typeface="微软雅黑" panose="020B0503020204020204" pitchFamily="34" charset="-122"/>
                <a:ea typeface="微软雅黑" panose="020B0503020204020204" pitchFamily="34" charset="-122"/>
              </a:rPr>
              <a:t>区青优才班到我司参观学习</a:t>
            </a:r>
          </a:p>
        </p:txBody>
      </p:sp>
      <p:pic>
        <p:nvPicPr>
          <p:cNvPr id="100" name="图片 99"/>
          <p:cNvPicPr/>
          <p:nvPr/>
        </p:nvPicPr>
        <p:blipFill>
          <a:blip r:embed="rId4" cstate="print"/>
          <a:stretch>
            <a:fillRect/>
          </a:stretch>
        </p:blipFill>
        <p:spPr>
          <a:xfrm>
            <a:off x="1187450" y="1421765"/>
            <a:ext cx="2667635" cy="1854835"/>
          </a:xfrm>
          <a:prstGeom prst="rect">
            <a:avLst/>
          </a:prstGeom>
          <a:noFill/>
          <a:ln w="9525">
            <a:noFill/>
          </a:ln>
        </p:spPr>
      </p:pic>
      <p:pic>
        <p:nvPicPr>
          <p:cNvPr id="2" name="图片 1"/>
          <p:cNvPicPr>
            <a:picLocks noChangeAspect="1"/>
          </p:cNvPicPr>
          <p:nvPr/>
        </p:nvPicPr>
        <p:blipFill>
          <a:blip r:embed="rId5" cstate="print"/>
          <a:srcRect l="2600" r="5461" b="14730"/>
          <a:stretch>
            <a:fillRect/>
          </a:stretch>
        </p:blipFill>
        <p:spPr>
          <a:xfrm>
            <a:off x="1180465" y="3855720"/>
            <a:ext cx="2628900" cy="1828800"/>
          </a:xfrm>
          <a:prstGeom prst="rect">
            <a:avLst/>
          </a:prstGeom>
        </p:spPr>
      </p:pic>
      <p:pic>
        <p:nvPicPr>
          <p:cNvPr id="3" name="图片 2"/>
          <p:cNvPicPr>
            <a:picLocks noChangeAspect="1"/>
          </p:cNvPicPr>
          <p:nvPr/>
        </p:nvPicPr>
        <p:blipFill>
          <a:blip r:embed="rId6" cstate="print"/>
          <a:stretch>
            <a:fillRect/>
          </a:stretch>
        </p:blipFill>
        <p:spPr>
          <a:xfrm>
            <a:off x="4705985" y="3851910"/>
            <a:ext cx="2501900" cy="1833245"/>
          </a:xfrm>
          <a:prstGeom prst="rect">
            <a:avLst/>
          </a:prstGeom>
        </p:spPr>
      </p:pic>
      <p:pic>
        <p:nvPicPr>
          <p:cNvPr id="1026" name="Picture 2"/>
          <p:cNvPicPr>
            <a:picLocks noChangeAspect="1" noChangeArrowheads="1"/>
          </p:cNvPicPr>
          <p:nvPr/>
        </p:nvPicPr>
        <p:blipFill>
          <a:blip r:embed="rId7" cstate="print"/>
          <a:srcRect/>
          <a:stretch>
            <a:fillRect/>
          </a:stretch>
        </p:blipFill>
        <p:spPr bwMode="auto">
          <a:xfrm>
            <a:off x="4572000" y="1484784"/>
            <a:ext cx="2592288" cy="1857090"/>
          </a:xfrm>
          <a:prstGeom prst="rect">
            <a:avLst/>
          </a:prstGeom>
          <a:noFill/>
          <a:ln w="9525">
            <a:noFill/>
            <a:miter lim="800000"/>
            <a:headEnd/>
            <a:tailEnd/>
          </a:ln>
        </p:spPr>
      </p:pic>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10247" name="文本框 100"/>
          <p:cNvSpPr txBox="1"/>
          <p:nvPr/>
        </p:nvSpPr>
        <p:spPr>
          <a:xfrm>
            <a:off x="1955165" y="3235960"/>
            <a:ext cx="156146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安全出行宣导</a:t>
            </a:r>
          </a:p>
        </p:txBody>
      </p:sp>
      <p:sp>
        <p:nvSpPr>
          <p:cNvPr id="10248" name="文本框 1"/>
          <p:cNvSpPr txBox="1"/>
          <p:nvPr/>
        </p:nvSpPr>
        <p:spPr>
          <a:xfrm>
            <a:off x="5580380" y="3245485"/>
            <a:ext cx="176593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中秋王中王博饼</a:t>
            </a:r>
          </a:p>
        </p:txBody>
      </p:sp>
      <p:sp>
        <p:nvSpPr>
          <p:cNvPr id="10249" name="文本框 2"/>
          <p:cNvSpPr txBox="1"/>
          <p:nvPr/>
        </p:nvSpPr>
        <p:spPr>
          <a:xfrm>
            <a:off x="3203575" y="5877560"/>
            <a:ext cx="287718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市场监督局专家莅临我司指导</a:t>
            </a:r>
          </a:p>
        </p:txBody>
      </p:sp>
      <p:pic>
        <p:nvPicPr>
          <p:cNvPr id="2" name="图片 1"/>
          <p:cNvPicPr>
            <a:picLocks noChangeAspect="1"/>
          </p:cNvPicPr>
          <p:nvPr>
            <p:custDataLst>
              <p:tags r:id="rId1"/>
            </p:custDataLst>
          </p:nvPr>
        </p:nvPicPr>
        <p:blipFill>
          <a:blip r:embed="rId4" cstate="print"/>
          <a:stretch>
            <a:fillRect/>
          </a:stretch>
        </p:blipFill>
        <p:spPr>
          <a:xfrm>
            <a:off x="1403350" y="1332230"/>
            <a:ext cx="2665095" cy="1790700"/>
          </a:xfrm>
          <a:prstGeom prst="rect">
            <a:avLst/>
          </a:prstGeom>
        </p:spPr>
      </p:pic>
      <p:pic>
        <p:nvPicPr>
          <p:cNvPr id="3" name="图片 2"/>
          <p:cNvPicPr>
            <a:picLocks noChangeAspect="1"/>
          </p:cNvPicPr>
          <p:nvPr/>
        </p:nvPicPr>
        <p:blipFill>
          <a:blip r:embed="rId5" cstate="print"/>
          <a:stretch>
            <a:fillRect/>
          </a:stretch>
        </p:blipFill>
        <p:spPr>
          <a:xfrm>
            <a:off x="5220335" y="1306830"/>
            <a:ext cx="2329180" cy="1748155"/>
          </a:xfrm>
          <a:prstGeom prst="rect">
            <a:avLst/>
          </a:prstGeom>
        </p:spPr>
      </p:pic>
      <p:pic>
        <p:nvPicPr>
          <p:cNvPr id="4" name="图片 3"/>
          <p:cNvPicPr>
            <a:picLocks noChangeAspect="1"/>
          </p:cNvPicPr>
          <p:nvPr/>
        </p:nvPicPr>
        <p:blipFill>
          <a:blip r:embed="rId6" cstate="print"/>
          <a:stretch>
            <a:fillRect/>
          </a:stretch>
        </p:blipFill>
        <p:spPr>
          <a:xfrm>
            <a:off x="1331595" y="3704590"/>
            <a:ext cx="2808605" cy="1872615"/>
          </a:xfrm>
          <a:prstGeom prst="rect">
            <a:avLst/>
          </a:prstGeom>
        </p:spPr>
      </p:pic>
      <p:pic>
        <p:nvPicPr>
          <p:cNvPr id="5" name="图片 4"/>
          <p:cNvPicPr>
            <a:picLocks noChangeAspect="1"/>
          </p:cNvPicPr>
          <p:nvPr/>
        </p:nvPicPr>
        <p:blipFill>
          <a:blip r:embed="rId7" cstate="print"/>
          <a:srcRect l="4757" t="19259" r="9702"/>
          <a:stretch>
            <a:fillRect/>
          </a:stretch>
        </p:blipFill>
        <p:spPr>
          <a:xfrm>
            <a:off x="5220335" y="3731895"/>
            <a:ext cx="2592070" cy="1835785"/>
          </a:xfrm>
          <a:prstGeom prst="rect">
            <a:avLst/>
          </a:prstGeom>
        </p:spPr>
      </p:pic>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11269" name="文本框 100"/>
          <p:cNvSpPr txBox="1"/>
          <p:nvPr/>
        </p:nvSpPr>
        <p:spPr>
          <a:xfrm>
            <a:off x="2411730" y="3224530"/>
            <a:ext cx="482790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海沧区消防大队组织我司进行消防演练与指导</a:t>
            </a:r>
          </a:p>
        </p:txBody>
      </p:sp>
      <p:sp>
        <p:nvSpPr>
          <p:cNvPr id="11272" name="文本框 4"/>
          <p:cNvSpPr txBox="1"/>
          <p:nvPr/>
        </p:nvSpPr>
        <p:spPr>
          <a:xfrm>
            <a:off x="3420110" y="5949315"/>
            <a:ext cx="2730500"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sym typeface="+mn-ea"/>
              </a:rPr>
              <a:t>公司内部组织进行消防演练</a:t>
            </a:r>
          </a:p>
        </p:txBody>
      </p:sp>
      <p:pic>
        <p:nvPicPr>
          <p:cNvPr id="5" name="Picture 4"/>
          <p:cNvPicPr>
            <a:picLocks noChangeAspect="1" noChangeArrowheads="1"/>
          </p:cNvPicPr>
          <p:nvPr>
            <p:custDataLst>
              <p:tags r:id="rId1"/>
            </p:custDataLst>
          </p:nvPr>
        </p:nvPicPr>
        <p:blipFill>
          <a:blip r:embed="rId6" cstate="print"/>
          <a:srcRect/>
          <a:stretch>
            <a:fillRect/>
          </a:stretch>
        </p:blipFill>
        <p:spPr bwMode="auto">
          <a:xfrm>
            <a:off x="1486535" y="1327785"/>
            <a:ext cx="2417445" cy="1710690"/>
          </a:xfrm>
          <a:prstGeom prst="rect">
            <a:avLst/>
          </a:prstGeom>
          <a:noFill/>
          <a:ln w="9525">
            <a:noFill/>
            <a:miter lim="800000"/>
            <a:headEnd/>
            <a:tailEnd/>
          </a:ln>
        </p:spPr>
      </p:pic>
      <p:pic>
        <p:nvPicPr>
          <p:cNvPr id="6" name="Picture 5"/>
          <p:cNvPicPr>
            <a:picLocks noChangeAspect="1" noChangeArrowheads="1"/>
          </p:cNvPicPr>
          <p:nvPr>
            <p:custDataLst>
              <p:tags r:id="rId2"/>
            </p:custDataLst>
          </p:nvPr>
        </p:nvPicPr>
        <p:blipFill>
          <a:blip r:embed="rId7" cstate="print"/>
          <a:srcRect/>
          <a:stretch>
            <a:fillRect/>
          </a:stretch>
        </p:blipFill>
        <p:spPr bwMode="auto">
          <a:xfrm>
            <a:off x="4787900" y="1317625"/>
            <a:ext cx="2585720" cy="1739900"/>
          </a:xfrm>
          <a:prstGeom prst="rect">
            <a:avLst/>
          </a:prstGeom>
          <a:noFill/>
          <a:ln w="9525">
            <a:noFill/>
            <a:miter lim="800000"/>
            <a:headEnd/>
            <a:tailEnd/>
          </a:ln>
        </p:spPr>
      </p:pic>
      <p:pic>
        <p:nvPicPr>
          <p:cNvPr id="2" name="图片 1" descr="c45aec5be86500e0988bba9df152c81"/>
          <p:cNvPicPr>
            <a:picLocks noChangeAspect="1"/>
          </p:cNvPicPr>
          <p:nvPr>
            <p:custDataLst>
              <p:tags r:id="rId3"/>
            </p:custDataLst>
          </p:nvPr>
        </p:nvPicPr>
        <p:blipFill>
          <a:blip r:embed="rId8" cstate="print"/>
          <a:stretch>
            <a:fillRect/>
          </a:stretch>
        </p:blipFill>
        <p:spPr>
          <a:xfrm>
            <a:off x="1475740" y="3789045"/>
            <a:ext cx="2477770" cy="1859915"/>
          </a:xfrm>
          <a:prstGeom prst="rect">
            <a:avLst/>
          </a:prstGeom>
        </p:spPr>
      </p:pic>
      <p:pic>
        <p:nvPicPr>
          <p:cNvPr id="4" name="图片 3"/>
          <p:cNvPicPr>
            <a:picLocks noChangeAspect="1"/>
          </p:cNvPicPr>
          <p:nvPr/>
        </p:nvPicPr>
        <p:blipFill>
          <a:blip r:embed="rId9" cstate="print"/>
          <a:srcRect t="16354"/>
          <a:stretch>
            <a:fillRect/>
          </a:stretch>
        </p:blipFill>
        <p:spPr>
          <a:xfrm>
            <a:off x="4859655" y="3789680"/>
            <a:ext cx="2635250" cy="1861185"/>
          </a:xfrm>
          <a:prstGeom prst="rect">
            <a:avLst/>
          </a:prstGeom>
        </p:spPr>
      </p:pic>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3" name="表格 2"/>
          <p:cNvGraphicFramePr>
            <a:graphicFrameLocks noGrp="1"/>
          </p:cNvGraphicFramePr>
          <p:nvPr>
            <p:custDataLst>
              <p:tags r:id="rId1"/>
            </p:custDataLst>
          </p:nvPr>
        </p:nvGraphicFramePr>
        <p:xfrm>
          <a:off x="323528" y="1052736"/>
          <a:ext cx="8568952" cy="5113020"/>
        </p:xfrm>
        <a:graphic>
          <a:graphicData uri="http://schemas.openxmlformats.org/drawingml/2006/table">
            <a:tbl>
              <a:tblPr/>
              <a:tblGrid>
                <a:gridCol w="8568952"/>
              </a:tblGrid>
              <a:tr h="3406140">
                <a:tc>
                  <a:txBody>
                    <a:bodyPr/>
                    <a:lstStyle/>
                    <a:p>
                      <a:pPr algn="l">
                        <a:lnSpc>
                          <a:spcPct val="200000"/>
                        </a:lnSpc>
                        <a:spcBef>
                          <a:spcPts val="600"/>
                        </a:spcBef>
                        <a:spcAft>
                          <a:spcPts val="0"/>
                        </a:spcAft>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减少商业活动对环境的影响是一个持续的过程。我们已获</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ISO 14001</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2015</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标准正式认证的全面环境管理系统。本公司的环境管理部门监督废水及废气排放前的处理。该部门有责任确保处理设施得到妥善保养</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有害废弃物得到合规处置</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以及噪音水平维持在允许的范围内。</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200000"/>
                        </a:lnSpc>
                        <a:spcBef>
                          <a:spcPts val="600"/>
                        </a:spcBef>
                        <a:spcAft>
                          <a:spcPts val="0"/>
                        </a:spcAft>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我们定期委托第三方确认我们的工作完全符合相关环境法律及法规。为确保负责环境保护相关职责的</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员工</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具备必要的技能，我们向有关</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员工</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提供合适的培训。培训课程包括环境督导员培训、环境安全培训、废水及废气管理培训。</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200000"/>
                        </a:lnSpc>
                        <a:spcBef>
                          <a:spcPts val="600"/>
                        </a:spcBef>
                        <a:spcAft>
                          <a:spcPts val="0"/>
                        </a:spcAft>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作为一项政策，我们坚持要求供货商意识到环境责任的关注，因为我们对环境及社会负责。我们会向所有供</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应</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商传达此方面的要求，并定期检讨，以确保</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供应商</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符合所规定的要求。为确保我们履行职责，我们已取得国际可持续发展与碳认证</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(ISCC</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全球知名的认证体系）的认证。</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185"/>
                        </a:spcBef>
                        <a:spcAft>
                          <a:spcPts val="0"/>
                        </a:spcAft>
                      </a:pPr>
                      <a:endParaRPr lang="zh-CN" altLang="zh-CN" sz="1100" kern="1200" dirty="0" smtClean="0">
                        <a:solidFill>
                          <a:schemeClr val="tx1"/>
                        </a:solidFill>
                        <a:latin typeface="仿宋" panose="02010609060101010101" pitchFamily="49" charset="-122"/>
                        <a:ea typeface="仿宋" panose="02010609060101010101" pitchFamily="49" charset="-122"/>
                        <a:cs typeface="+mn-cs"/>
                      </a:endParaRPr>
                    </a:p>
                    <a:p>
                      <a:pPr algn="l">
                        <a:lnSpc>
                          <a:spcPts val="1315"/>
                        </a:lnSpc>
                        <a:spcBef>
                          <a:spcPts val="185"/>
                        </a:spcBef>
                        <a:spcAft>
                          <a:spcPts val="0"/>
                        </a:spcAft>
                      </a:pPr>
                      <a:endParaRPr lang="zh-CN" altLang="zh-CN" sz="1100" dirty="0" smtClean="0">
                        <a:latin typeface="Calibri" panose="020F0502020204030204"/>
                        <a:ea typeface="宋体" panose="02010600030101010101" pitchFamily="2" charset="-122"/>
                        <a:cs typeface="Times New Roman" panose="02020603050405020304"/>
                      </a:endParaRPr>
                    </a:p>
                    <a:p>
                      <a:pPr algn="l">
                        <a:lnSpc>
                          <a:spcPts val="1315"/>
                        </a:lnSpc>
                        <a:spcBef>
                          <a:spcPts val="185"/>
                        </a:spcBef>
                        <a:spcAft>
                          <a:spcPts val="0"/>
                        </a:spcAft>
                      </a:pPr>
                      <a:endParaRPr lang="zh-CN" sz="1000" dirty="0">
                        <a:latin typeface="Calibri" panose="020F0502020204030204"/>
                        <a:ea typeface="宋体" panose="02010600030101010101" pitchFamily="2" charset="-122"/>
                        <a:cs typeface="Times New Roman" panose="02020603050405020304"/>
                      </a:endParaRPr>
                    </a:p>
                  </a:txBody>
                  <a:tcPr marL="0" marR="0" marT="0" marB="0">
                    <a:lnL>
                      <a:noFill/>
                    </a:lnL>
                    <a:lnR>
                      <a:noFill/>
                    </a:lnR>
                    <a:lnT>
                      <a:noFill/>
                    </a:lnT>
                    <a:lnB>
                      <a:noFill/>
                    </a:lnB>
                  </a:tcPr>
                </a:tc>
              </a:tr>
            </a:tbl>
          </a:graphicData>
        </a:graphic>
      </p:graphicFrame>
      <p:graphicFrame>
        <p:nvGraphicFramePr>
          <p:cNvPr id="7" name="表格 6"/>
          <p:cNvGraphicFramePr>
            <a:graphicFrameLocks noGrp="1"/>
          </p:cNvGraphicFramePr>
          <p:nvPr/>
        </p:nvGraphicFramePr>
        <p:xfrm>
          <a:off x="611188" y="5949950"/>
          <a:ext cx="7848873" cy="665162"/>
        </p:xfrm>
        <a:graphic>
          <a:graphicData uri="http://schemas.openxmlformats.org/drawingml/2006/table">
            <a:tbl>
              <a:tblPr/>
              <a:tblGrid>
                <a:gridCol w="7848873"/>
              </a:tblGrid>
              <a:tr h="665162">
                <a:tc>
                  <a:txBody>
                    <a:bodyPr/>
                    <a:lstStyle/>
                    <a:p>
                      <a:pPr marL="0" algn="l" defTabSz="914400" rtl="0" eaLnBrk="1" latinLnBrk="0" hangingPunct="1">
                        <a:lnSpc>
                          <a:spcPct val="100000"/>
                        </a:lnSpc>
                        <a:spcBef>
                          <a:spcPts val="600"/>
                        </a:spcBef>
                        <a:spcAft>
                          <a:spcPts val="0"/>
                        </a:spcAft>
                      </a:pPr>
                      <a:endParaRPr lang="zh-CN" altLang="zh-CN" sz="1400" kern="1200" dirty="0" smtClean="0">
                        <a:solidFill>
                          <a:schemeClr val="tx1"/>
                        </a:solidFill>
                        <a:latin typeface="微软雅黑" panose="020B0503020204020204" pitchFamily="34" charset="-122"/>
                        <a:ea typeface="微软雅黑" panose="020B0503020204020204" pitchFamily="34" charset="-122"/>
                        <a:cs typeface="+mn-cs"/>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3317" name="Picture 3"/>
          <p:cNvPicPr>
            <a:picLocks noChangeAspect="1"/>
          </p:cNvPicPr>
          <p:nvPr/>
        </p:nvPicPr>
        <p:blipFill>
          <a:blip r:embed="rId3" cstate="print"/>
          <a:stretch>
            <a:fillRect/>
          </a:stretch>
        </p:blipFill>
        <p:spPr>
          <a:xfrm>
            <a:off x="2195830" y="1433195"/>
            <a:ext cx="4663440" cy="3256280"/>
          </a:xfrm>
          <a:prstGeom prst="rect">
            <a:avLst/>
          </a:prstGeom>
          <a:noFill/>
          <a:ln w="9525">
            <a:noFill/>
          </a:ln>
        </p:spPr>
      </p:pic>
      <p:graphicFrame>
        <p:nvGraphicFramePr>
          <p:cNvPr id="7" name="表格 6"/>
          <p:cNvGraphicFramePr>
            <a:graphicFrameLocks noGrp="1"/>
          </p:cNvGraphicFramePr>
          <p:nvPr/>
        </p:nvGraphicFramePr>
        <p:xfrm>
          <a:off x="755333" y="5285105"/>
          <a:ext cx="7848873" cy="665162"/>
        </p:xfrm>
        <a:graphic>
          <a:graphicData uri="http://schemas.openxmlformats.org/drawingml/2006/table">
            <a:tbl>
              <a:tblPr/>
              <a:tblGrid>
                <a:gridCol w="7848873"/>
              </a:tblGrid>
              <a:tr h="665162">
                <a:tc>
                  <a:txBody>
                    <a:bodyPr/>
                    <a:lstStyle/>
                    <a:p>
                      <a:pPr marL="0" algn="l" defTabSz="914400" rtl="0" eaLnBrk="1" latinLnBrk="0" hangingPunct="1">
                        <a:lnSpc>
                          <a:spcPct val="100000"/>
                        </a:lnSpc>
                        <a:spcBef>
                          <a:spcPts val="600"/>
                        </a:spcBef>
                        <a:spcAft>
                          <a:spcPts val="0"/>
                        </a:spcAft>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在</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报告期间，概无任何违反有关废气及温室气体排放、向水及土地的排污、有害及无害废弃物的产生且对本公司有重大影响的相关法律及法规的情况。</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p:cNvSpPr>
          <p:nvPr>
            <p:ph type="title"/>
          </p:nvPr>
        </p:nvSpPr>
        <p:spPr>
          <a:xfrm>
            <a:off x="467360" y="404178"/>
            <a:ext cx="6851650" cy="561975"/>
          </a:xfrm>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r>
              <a:rPr lang="zh-CN" altLang="zh-CN" dirty="0"/>
              <a:t/>
            </a:r>
            <a:br>
              <a:rPr lang="zh-CN" altLang="zh-CN" dirty="0"/>
            </a:br>
            <a:endParaRPr lang="zh-CN" altLang="en-US" dirty="0"/>
          </a:p>
        </p:txBody>
      </p:sp>
      <p:graphicFrame>
        <p:nvGraphicFramePr>
          <p:cNvPr id="3" name="表格 2"/>
          <p:cNvGraphicFramePr>
            <a:graphicFrameLocks noGrp="1"/>
          </p:cNvGraphicFramePr>
          <p:nvPr>
            <p:custDataLst>
              <p:tags r:id="rId1"/>
            </p:custDataLst>
          </p:nvPr>
        </p:nvGraphicFramePr>
        <p:xfrm>
          <a:off x="467360" y="1196975"/>
          <a:ext cx="1111885" cy="485775"/>
        </p:xfrm>
        <a:graphic>
          <a:graphicData uri="http://schemas.openxmlformats.org/drawingml/2006/table">
            <a:tbl>
              <a:tblPr/>
              <a:tblGrid>
                <a:gridCol w="1111885"/>
              </a:tblGrid>
              <a:tr h="485775">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4.1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能源</a:t>
                      </a: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nvGraphicFramePr>
        <p:xfrm>
          <a:off x="539750" y="1557338"/>
          <a:ext cx="7704336" cy="731520"/>
        </p:xfrm>
        <a:graphic>
          <a:graphicData uri="http://schemas.openxmlformats.org/drawingml/2006/table">
            <a:tbl>
              <a:tblPr/>
              <a:tblGrid>
                <a:gridCol w="7704336"/>
              </a:tblGrid>
              <a:tr h="576262">
                <a:tc>
                  <a:txBody>
                    <a:bodyPr/>
                    <a:lstStyle/>
                    <a:p>
                      <a:pPr marL="571500" indent="266700" algn="just">
                        <a:spcAft>
                          <a:spcPts val="0"/>
                        </a:spcAft>
                      </a:pPr>
                      <a:r>
                        <a:rPr lang="en-US" altLang="zh-CN" sz="1600" kern="100" dirty="0" smtClean="0">
                          <a:latin typeface="微软雅黑" panose="020B0503020204020204" pitchFamily="34" charset="-122"/>
                          <a:ea typeface="微软雅黑" panose="020B0503020204020204" pitchFamily="34" charset="-122"/>
                          <a:cs typeface="Times New Roman" panose="02020603050405020304"/>
                        </a:rPr>
                        <a:t>  </a:t>
                      </a:r>
                      <a:r>
                        <a:rPr lang="zh-CN" sz="1600" kern="100" dirty="0" smtClean="0">
                          <a:latin typeface="微软雅黑" panose="020B0503020204020204" pitchFamily="34" charset="-122"/>
                          <a:ea typeface="微软雅黑" panose="020B0503020204020204" pitchFamily="34" charset="-122"/>
                          <a:cs typeface="Times New Roman" panose="02020603050405020304"/>
                        </a:rPr>
                        <a:t>本公司</a:t>
                      </a:r>
                      <a:r>
                        <a:rPr lang="zh-CN" sz="1600" kern="100" dirty="0">
                          <a:latin typeface="微软雅黑" panose="020B0503020204020204" pitchFamily="34" charset="-122"/>
                          <a:ea typeface="微软雅黑" panose="020B0503020204020204" pitchFamily="34" charset="-122"/>
                          <a:cs typeface="Times New Roman" panose="02020603050405020304"/>
                        </a:rPr>
                        <a:t>的能源消耗主要是外购电力，于报告期内能源消耗为</a:t>
                      </a:r>
                      <a:r>
                        <a:rPr lang="en-US" sz="1600" kern="100" dirty="0">
                          <a:latin typeface="微软雅黑" panose="020B0503020204020204" pitchFamily="34" charset="-122"/>
                          <a:ea typeface="微软雅黑" panose="020B0503020204020204" pitchFamily="34" charset="-122"/>
                          <a:cs typeface="Times New Roman" panose="02020603050405020304"/>
                        </a:rPr>
                        <a:t>80007</a:t>
                      </a:r>
                      <a:r>
                        <a:rPr lang="zh-CN" sz="1600" kern="100" dirty="0">
                          <a:latin typeface="微软雅黑" panose="020B0503020204020204" pitchFamily="34" charset="-122"/>
                          <a:ea typeface="微软雅黑" panose="020B0503020204020204" pitchFamily="34" charset="-122"/>
                          <a:cs typeface="Times New Roman" panose="02020603050405020304"/>
                        </a:rPr>
                        <a:t>千兆焦耳，能源使用密度为</a:t>
                      </a:r>
                      <a:r>
                        <a:rPr lang="en-US" sz="1600" kern="100" dirty="0">
                          <a:latin typeface="微软雅黑" panose="020B0503020204020204" pitchFamily="34" charset="-122"/>
                          <a:ea typeface="微软雅黑" panose="020B0503020204020204" pitchFamily="34" charset="-122"/>
                          <a:cs typeface="Times New Roman" panose="02020603050405020304"/>
                        </a:rPr>
                        <a:t>0.0059</a:t>
                      </a:r>
                      <a:r>
                        <a:rPr lang="zh-CN" sz="1600" kern="100" dirty="0">
                          <a:latin typeface="微软雅黑" panose="020B0503020204020204" pitchFamily="34" charset="-122"/>
                          <a:ea typeface="微软雅黑" panose="020B0503020204020204" pitchFamily="34" charset="-122"/>
                          <a:cs typeface="Times New Roman" panose="02020603050405020304"/>
                        </a:rPr>
                        <a:t>千兆焦耳</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每年产量单位（付），外购电量</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13092341</a:t>
                      </a:r>
                      <a:r>
                        <a:rPr lang="zh-CN" sz="1600" kern="100" dirty="0" smtClean="0">
                          <a:latin typeface="微软雅黑" panose="020B0503020204020204" pitchFamily="34" charset="-122"/>
                          <a:ea typeface="微软雅黑" panose="020B0503020204020204" pitchFamily="34" charset="-122"/>
                          <a:cs typeface="Times New Roman" panose="02020603050405020304"/>
                        </a:rPr>
                        <a:t>千瓦</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时。</a:t>
                      </a: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custDataLst>
              <p:tags r:id="rId2"/>
            </p:custDataLst>
          </p:nvPr>
        </p:nvGraphicFramePr>
        <p:xfrm>
          <a:off x="251520" y="2780928"/>
          <a:ext cx="8460741" cy="2797683"/>
        </p:xfrm>
        <a:graphic>
          <a:graphicData uri="http://schemas.openxmlformats.org/drawingml/2006/table">
            <a:tbl>
              <a:tblPr/>
              <a:tblGrid>
                <a:gridCol w="2524287"/>
                <a:gridCol w="1508469"/>
                <a:gridCol w="1728192"/>
                <a:gridCol w="1656184"/>
                <a:gridCol w="1043609"/>
              </a:tblGrid>
              <a:tr h="537210">
                <a:tc>
                  <a:txBody>
                    <a:bodyPr/>
                    <a:lstStyle/>
                    <a:p>
                      <a:pPr marL="0" indent="266700" algn="ctr" defTabSz="914400" rtl="0" eaLnBrk="1" latinLnBrk="0" hangingPunct="1">
                        <a:lnSpc>
                          <a:spcPct val="190000"/>
                        </a:lnSpc>
                        <a:spcAft>
                          <a:spcPts val="0"/>
                        </a:spcAft>
                      </a:pP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项目</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marL="0" indent="266700" algn="just" defTabSz="914400" rtl="0" eaLnBrk="1" latinLnBrk="0" hangingPunct="1">
                        <a:lnSpc>
                          <a:spcPct val="190000"/>
                        </a:lnSpc>
                        <a:spcAft>
                          <a:spcPts val="0"/>
                        </a:spcAft>
                      </a:pPr>
                      <a:r>
                        <a:rPr lang="en-US" altLang="zh-CN"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2023</a:t>
                      </a: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年</a:t>
                      </a:r>
                      <a:endParaRPr lang="zh-CN" sz="1400" b="1" kern="1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marL="0" indent="266700" algn="just" defTabSz="914400" rtl="0" eaLnBrk="1" latinLnBrk="0" hangingPunct="1">
                        <a:lnSpc>
                          <a:spcPct val="190000"/>
                        </a:lnSpc>
                        <a:spcAft>
                          <a:spcPts val="0"/>
                        </a:spcAft>
                      </a:pPr>
                      <a:r>
                        <a:rPr lang="en-US" altLang="zh-CN"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2022</a:t>
                      </a: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年</a:t>
                      </a:r>
                      <a:endParaRPr lang="zh-CN" sz="1400" b="1" kern="1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marL="0" indent="266700" algn="just" defTabSz="914400" rtl="0" eaLnBrk="1" latinLnBrk="0" hangingPunct="1">
                        <a:lnSpc>
                          <a:spcPct val="190000"/>
                        </a:lnSpc>
                        <a:spcAft>
                          <a:spcPts val="0"/>
                        </a:spcAft>
                      </a:pPr>
                      <a:r>
                        <a:rPr lang="en-US" altLang="zh-CN"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2021</a:t>
                      </a: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年</a:t>
                      </a:r>
                      <a:endParaRPr lang="zh-CN" sz="1400" b="1" kern="1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marL="0" indent="266700" algn="just" defTabSz="914400" rtl="0" eaLnBrk="1" latinLnBrk="0" hangingPunct="1">
                        <a:lnSpc>
                          <a:spcPct val="190000"/>
                        </a:lnSpc>
                        <a:spcAft>
                          <a:spcPts val="0"/>
                        </a:spcAft>
                      </a:pP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变化</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r>
              <a:tr h="596265">
                <a:tc>
                  <a:txBody>
                    <a:bodyPr/>
                    <a:lstStyle/>
                    <a:p>
                      <a:pPr indent="266700" algn="ctr">
                        <a:lnSpc>
                          <a:spcPct val="18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电力（</a:t>
                      </a:r>
                      <a:r>
                        <a:rPr lang="en-US" sz="1600" kern="100" dirty="0">
                          <a:latin typeface="微软雅黑" panose="020B0503020204020204" pitchFamily="34" charset="-122"/>
                          <a:ea typeface="微软雅黑" panose="020B0503020204020204" pitchFamily="34" charset="-122"/>
                          <a:cs typeface="Times New Roman" panose="02020603050405020304"/>
                        </a:rPr>
                        <a:t>KW/h</a:t>
                      </a:r>
                      <a:r>
                        <a:rPr lang="zh-CN" sz="1600" kern="100" dirty="0">
                          <a:latin typeface="微软雅黑" panose="020B0503020204020204" pitchFamily="34" charset="-122"/>
                          <a:ea typeface="微软雅黑" panose="020B0503020204020204" pitchFamily="34" charset="-122"/>
                          <a:cs typeface="Times New Roman" panose="02020603050405020304"/>
                        </a:rPr>
                        <a:t>）</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8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13092341</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8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22,224,298</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8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22,291,234</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lnSpc>
                          <a:spcPct val="18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-0.3</a:t>
                      </a:r>
                      <a:r>
                        <a:rPr lang="en-US" sz="1600" kern="100" dirty="0">
                          <a:latin typeface="微软雅黑" panose="020B0503020204020204" pitchFamily="34" charset="-122"/>
                          <a:ea typeface="微软雅黑" panose="020B0503020204020204" pitchFamily="34" charset="-122"/>
                          <a:cs typeface="Times New Roman" panose="02020603050405020304"/>
                        </a:rPr>
                        <a:t>%</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0080">
                <a:tc>
                  <a:txBody>
                    <a:bodyPr/>
                    <a:lstStyle/>
                    <a:p>
                      <a:pPr indent="266700" algn="ctr">
                        <a:lnSpc>
                          <a:spcPct val="13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能源消耗总量</a:t>
                      </a:r>
                    </a:p>
                    <a:p>
                      <a:pPr indent="266700" algn="ctr">
                        <a:lnSpc>
                          <a:spcPct val="13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（千兆焦耳）</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0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47132</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0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80,007</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0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80,248</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lnSpc>
                          <a:spcPct val="20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-0.3%</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4380">
                <a:tc>
                  <a:txBody>
                    <a:bodyPr/>
                    <a:lstStyle/>
                    <a:p>
                      <a:pPr indent="266700" algn="ctr">
                        <a:lnSpc>
                          <a:spcPct val="14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能源密度</a:t>
                      </a:r>
                    </a:p>
                    <a:p>
                      <a:pPr indent="266700" algn="ctr">
                        <a:lnSpc>
                          <a:spcPct val="14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（千兆焦耳</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产量单位（付</a:t>
                      </a:r>
                      <a:r>
                        <a:rPr lang="zh-CN" sz="1600" kern="100" dirty="0" smtClean="0">
                          <a:latin typeface="微软雅黑" panose="020B0503020204020204" pitchFamily="34" charset="-122"/>
                          <a:ea typeface="微软雅黑" panose="020B0503020204020204" pitchFamily="34" charset="-122"/>
                          <a:cs typeface="Times New Roman" panose="02020603050405020304"/>
                        </a:rPr>
                        <a:t>）</a:t>
                      </a:r>
                      <a:r>
                        <a:rPr lang="zh-CN" altLang="en-US" sz="1600" kern="100" dirty="0" smtClean="0">
                          <a:latin typeface="微软雅黑" panose="020B0503020204020204" pitchFamily="34" charset="-122"/>
                          <a:ea typeface="微软雅黑" panose="020B0503020204020204" pitchFamily="34" charset="-122"/>
                          <a:cs typeface="Times New Roman" panose="02020603050405020304"/>
                        </a:rPr>
                        <a:t>）</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2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0.00413</a:t>
                      </a:r>
                      <a:endParaRPr lang="en-US" sz="1600" kern="100" dirty="0">
                        <a:latin typeface="微软雅黑" panose="020B0503020204020204" pitchFamily="34" charset="-122"/>
                        <a:ea typeface="微软雅黑" panose="020B0503020204020204" pitchFamily="34" charset="-122"/>
                        <a:cs typeface="Times New Roman" panose="02020603050405020304"/>
                      </a:endParaRP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2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       0.0059</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2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   0.0065</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2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-9.2%</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3" name="表格 2"/>
          <p:cNvGraphicFramePr>
            <a:graphicFrameLocks noGrp="1"/>
          </p:cNvGraphicFramePr>
          <p:nvPr>
            <p:custDataLst>
              <p:tags r:id="rId1"/>
            </p:custDataLst>
          </p:nvPr>
        </p:nvGraphicFramePr>
        <p:xfrm>
          <a:off x="468630" y="1196975"/>
          <a:ext cx="2017395" cy="166370"/>
        </p:xfrm>
        <a:graphic>
          <a:graphicData uri="http://schemas.openxmlformats.org/drawingml/2006/table">
            <a:tbl>
              <a:tblPr/>
              <a:tblGrid>
                <a:gridCol w="2017395"/>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4.2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温室气体排放</a:t>
                      </a: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custDataLst>
              <p:tags r:id="rId2"/>
            </p:custDataLst>
          </p:nvPr>
        </p:nvGraphicFramePr>
        <p:xfrm>
          <a:off x="532130" y="1557655"/>
          <a:ext cx="8072120" cy="487680"/>
        </p:xfrm>
        <a:graphic>
          <a:graphicData uri="http://schemas.openxmlformats.org/drawingml/2006/table">
            <a:tbl>
              <a:tblPr/>
              <a:tblGrid>
                <a:gridCol w="8072120"/>
              </a:tblGrid>
              <a:tr h="427037">
                <a:tc>
                  <a:txBody>
                    <a:bodyPr/>
                    <a:lstStyle/>
                    <a:p>
                      <a:pPr algn="l">
                        <a:spcBef>
                          <a:spcPts val="600"/>
                        </a:spcBef>
                        <a:spcAft>
                          <a:spcPts val="1200"/>
                        </a:spcAft>
                      </a:pPr>
                      <a:r>
                        <a:rPr lang="en-US" altLang="zh-CN" sz="1400" spc="5" dirty="0" smtClean="0">
                          <a:solidFill>
                            <a:srgbClr val="000000"/>
                          </a:solidFill>
                          <a:latin typeface="微软雅黑" panose="020B0503020204020204" pitchFamily="34" charset="-122"/>
                          <a:ea typeface="微软雅黑" panose="020B0503020204020204" pitchFamily="34" charset="-122"/>
                          <a:cs typeface="IALKFU+MSungHK-Light"/>
                        </a:rPr>
                        <a:t>        </a:t>
                      </a:r>
                      <a:r>
                        <a:rPr lang="zh-CN" sz="1600" spc="5" dirty="0" smtClean="0">
                          <a:solidFill>
                            <a:srgbClr val="000000"/>
                          </a:solidFill>
                          <a:latin typeface="微软雅黑" panose="020B0503020204020204" pitchFamily="34" charset="-122"/>
                          <a:ea typeface="微软雅黑" panose="020B0503020204020204" pitchFamily="34" charset="-122"/>
                          <a:cs typeface="IALKFU+MSungHK-Light"/>
                        </a:rPr>
                        <a:t>温室气体</a:t>
                      </a:r>
                      <a:r>
                        <a:rPr lang="zh-CN" sz="1600" spc="5" dirty="0">
                          <a:solidFill>
                            <a:srgbClr val="000000"/>
                          </a:solidFill>
                          <a:latin typeface="微软雅黑" panose="020B0503020204020204" pitchFamily="34" charset="-122"/>
                          <a:ea typeface="微软雅黑" panose="020B0503020204020204" pitchFamily="34" charset="-122"/>
                          <a:cs typeface="IALKFU+MSungHK-Light"/>
                        </a:rPr>
                        <a:t>排放包括电力消耗</a:t>
                      </a:r>
                      <a:r>
                        <a:rPr lang="zh-CN" sz="1600" spc="5" dirty="0" smtClean="0">
                          <a:solidFill>
                            <a:srgbClr val="000000"/>
                          </a:solidFill>
                          <a:latin typeface="微软雅黑" panose="020B0503020204020204" pitchFamily="34" charset="-122"/>
                          <a:ea typeface="微软雅黑" panose="020B0503020204020204" pitchFamily="34" charset="-122"/>
                          <a:cs typeface="IALKFU+MSungHK-Light"/>
                        </a:rPr>
                        <a:t>。</a:t>
                      </a:r>
                      <a:r>
                        <a:rPr lang="zh-CN" altLang="en-US" sz="1600" spc="5" dirty="0" smtClean="0">
                          <a:solidFill>
                            <a:srgbClr val="000000"/>
                          </a:solidFill>
                          <a:latin typeface="微软雅黑" panose="020B0503020204020204" pitchFamily="34" charset="-122"/>
                          <a:ea typeface="微软雅黑" panose="020B0503020204020204" pitchFamily="34" charset="-122"/>
                          <a:cs typeface="IALKFU+MSungHK-Light"/>
                        </a:rPr>
                        <a:t>在</a:t>
                      </a:r>
                      <a:r>
                        <a:rPr lang="zh-CN" sz="1600" spc="5" dirty="0" smtClean="0">
                          <a:solidFill>
                            <a:srgbClr val="000000"/>
                          </a:solidFill>
                          <a:latin typeface="微软雅黑" panose="020B0503020204020204" pitchFamily="34" charset="-122"/>
                          <a:ea typeface="微软雅黑" panose="020B0503020204020204" pitchFamily="34" charset="-122"/>
                          <a:cs typeface="IALKFU+MSungHK-Light"/>
                        </a:rPr>
                        <a:t>报告</a:t>
                      </a:r>
                      <a:r>
                        <a:rPr lang="zh-CN" sz="1600" spc="5" dirty="0">
                          <a:solidFill>
                            <a:srgbClr val="000000"/>
                          </a:solidFill>
                          <a:latin typeface="微软雅黑" panose="020B0503020204020204" pitchFamily="34" charset="-122"/>
                          <a:ea typeface="微软雅黑" panose="020B0503020204020204" pitchFamily="34" charset="-122"/>
                          <a:cs typeface="IALKFU+MSungHK-Light"/>
                        </a:rPr>
                        <a:t>期内，温室气体排</a:t>
                      </a:r>
                      <a:r>
                        <a:rPr lang="zh-CN" sz="1600" spc="60" dirty="0">
                          <a:solidFill>
                            <a:srgbClr val="000000"/>
                          </a:solidFill>
                          <a:latin typeface="微软雅黑" panose="020B0503020204020204" pitchFamily="34" charset="-122"/>
                          <a:ea typeface="微软雅黑" panose="020B0503020204020204" pitchFamily="34" charset="-122"/>
                          <a:cs typeface="IALKFU+MSungHK-Light"/>
                        </a:rPr>
                        <a:t>放总量</a:t>
                      </a:r>
                      <a:r>
                        <a:rPr lang="zh-CN" sz="1600" spc="60" dirty="0" smtClean="0">
                          <a:solidFill>
                            <a:srgbClr val="000000"/>
                          </a:solidFill>
                          <a:latin typeface="微软雅黑" panose="020B0503020204020204" pitchFamily="34" charset="-122"/>
                          <a:ea typeface="微软雅黑" panose="020B0503020204020204" pitchFamily="34" charset="-122"/>
                          <a:cs typeface="IALKFU+MSungHK-Light"/>
                        </a:rPr>
                        <a:t>为</a:t>
                      </a:r>
                      <a:r>
                        <a:rPr lang="en-US" sz="1600" spc="40" dirty="0" smtClean="0">
                          <a:solidFill>
                            <a:srgbClr val="000000"/>
                          </a:solidFill>
                          <a:latin typeface="微软雅黑" panose="020B0503020204020204" pitchFamily="34" charset="-122"/>
                          <a:ea typeface="微软雅黑" panose="020B0503020204020204" pitchFamily="34" charset="-122"/>
                          <a:cs typeface="Times New Roman" panose="02020603050405020304"/>
                        </a:rPr>
                        <a:t>10277</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吨</a:t>
                      </a:r>
                      <a:r>
                        <a:rPr lang="zh-CN" sz="1600" spc="40" dirty="0">
                          <a:solidFill>
                            <a:srgbClr val="000000"/>
                          </a:solidFill>
                          <a:latin typeface="微软雅黑" panose="020B0503020204020204" pitchFamily="34" charset="-122"/>
                          <a:ea typeface="微软雅黑" panose="020B0503020204020204" pitchFamily="34" charset="-122"/>
                          <a:cs typeface="IALKFU+MSungHK-Light"/>
                        </a:rPr>
                        <a:t>二氧化碳当量，排放密度为每生产</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单位</a:t>
                      </a:r>
                      <a:r>
                        <a:rPr lang="en-US" sz="1600" spc="20" dirty="0" smtClean="0">
                          <a:solidFill>
                            <a:srgbClr val="000000"/>
                          </a:solidFill>
                          <a:latin typeface="微软雅黑" panose="020B0503020204020204" pitchFamily="34" charset="-122"/>
                          <a:ea typeface="微软雅黑" panose="020B0503020204020204" pitchFamily="34" charset="-122"/>
                          <a:cs typeface="Times New Roman" panose="02020603050405020304"/>
                        </a:rPr>
                        <a:t>0.0009</a:t>
                      </a:r>
                      <a:r>
                        <a:rPr lang="zh-CN" sz="1600" spc="45" dirty="0" smtClean="0">
                          <a:solidFill>
                            <a:srgbClr val="000000"/>
                          </a:solidFill>
                          <a:latin typeface="微软雅黑" panose="020B0503020204020204" pitchFamily="34" charset="-122"/>
                          <a:ea typeface="微软雅黑" panose="020B0503020204020204" pitchFamily="34" charset="-122"/>
                          <a:cs typeface="IALKFU+MSungHK-Light"/>
                        </a:rPr>
                        <a:t>吨</a:t>
                      </a:r>
                      <a:r>
                        <a:rPr lang="zh-CN" sz="1600" spc="45" dirty="0">
                          <a:solidFill>
                            <a:srgbClr val="000000"/>
                          </a:solidFill>
                          <a:latin typeface="微软雅黑" panose="020B0503020204020204" pitchFamily="34" charset="-122"/>
                          <a:ea typeface="微软雅黑" panose="020B0503020204020204" pitchFamily="34" charset="-122"/>
                          <a:cs typeface="IALKFU+MSungHK-Light"/>
                        </a:rPr>
                        <a:t>二氧化碳当量。</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custDataLst>
              <p:tags r:id="rId3"/>
            </p:custDataLst>
          </p:nvPr>
        </p:nvGraphicFramePr>
        <p:xfrm>
          <a:off x="457200" y="5733415"/>
          <a:ext cx="8183880" cy="585216"/>
        </p:xfrm>
        <a:graphic>
          <a:graphicData uri="http://schemas.openxmlformats.org/drawingml/2006/table">
            <a:tbl>
              <a:tblPr/>
              <a:tblGrid>
                <a:gridCol w="8183880"/>
              </a:tblGrid>
              <a:tr h="512762">
                <a:tc>
                  <a:txBody>
                    <a:bodyPr/>
                    <a:lstStyle/>
                    <a:p>
                      <a:pPr algn="l">
                        <a:lnSpc>
                          <a:spcPct val="120000"/>
                        </a:lnSpc>
                        <a:spcBef>
                          <a:spcPts val="600"/>
                        </a:spcBef>
                        <a:spcAft>
                          <a:spcPts val="0"/>
                        </a:spcAft>
                      </a:pPr>
                      <a:r>
                        <a:rPr lang="en-US" altLang="zh-CN" sz="14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本公司</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以</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减少</a:t>
                      </a:r>
                      <a:r>
                        <a:rPr lang="zh-CN" sz="1600" spc="40" dirty="0">
                          <a:solidFill>
                            <a:srgbClr val="000000"/>
                          </a:solidFill>
                          <a:latin typeface="微软雅黑" panose="020B0503020204020204" pitchFamily="34" charset="-122"/>
                          <a:ea typeface="微软雅黑" panose="020B0503020204020204" pitchFamily="34" charset="-122"/>
                          <a:cs typeface="IALKFU+MSungHK-Light"/>
                        </a:rPr>
                        <a:t>能源消耗为主要关注事项</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，我们</a:t>
                      </a:r>
                      <a:r>
                        <a:rPr lang="zh-CN" sz="1600" spc="40" dirty="0">
                          <a:solidFill>
                            <a:srgbClr val="000000"/>
                          </a:solidFill>
                          <a:latin typeface="微软雅黑" panose="020B0503020204020204" pitchFamily="34" charset="-122"/>
                          <a:ea typeface="微软雅黑" panose="020B0503020204020204" pitchFamily="34" charset="-122"/>
                          <a:cs typeface="IALKFU+MSungHK-Light"/>
                        </a:rPr>
                        <a:t>已制定具体政策及方法以减少能源消耗及</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温室气体</a:t>
                      </a:r>
                      <a:r>
                        <a:rPr lang="zh-CN" sz="1600" spc="10" dirty="0" smtClean="0">
                          <a:solidFill>
                            <a:srgbClr val="000000"/>
                          </a:solidFill>
                          <a:latin typeface="微软雅黑" panose="020B0503020204020204" pitchFamily="34" charset="-122"/>
                          <a:ea typeface="微软雅黑" panose="020B0503020204020204" pitchFamily="34" charset="-122"/>
                          <a:cs typeface="IALKFU+MSungHK-Light"/>
                        </a:rPr>
                        <a:t>排放</a:t>
                      </a:r>
                      <a:r>
                        <a:rPr lang="zh-CN" sz="1600" spc="10" dirty="0">
                          <a:solidFill>
                            <a:srgbClr val="000000"/>
                          </a:solidFill>
                          <a:latin typeface="微软雅黑" panose="020B0503020204020204" pitchFamily="34" charset="-122"/>
                          <a:ea typeface="微软雅黑" panose="020B0503020204020204" pitchFamily="34" charset="-122"/>
                          <a:cs typeface="IALKFU+MSungHK-Light"/>
                        </a:rPr>
                        <a:t>。</a:t>
                      </a:r>
                    </a:p>
                  </a:txBody>
                  <a:tcPr marL="0" marR="0" marT="0" marB="0">
                    <a:lnL>
                      <a:noFill/>
                    </a:lnL>
                    <a:lnR>
                      <a:noFill/>
                    </a:lnR>
                    <a:lnT>
                      <a:noFill/>
                    </a:lnT>
                    <a:lnB>
                      <a:noFill/>
                    </a:lnB>
                  </a:tcPr>
                </a:tc>
              </a:tr>
            </a:tbl>
          </a:graphicData>
        </a:graphic>
      </p:graphicFrame>
      <p:sp>
        <p:nvSpPr>
          <p:cNvPr id="7" name="矩形 6"/>
          <p:cNvSpPr/>
          <p:nvPr/>
        </p:nvSpPr>
        <p:spPr>
          <a:xfrm>
            <a:off x="5796136" y="3645024"/>
            <a:ext cx="792088"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图表 7"/>
          <p:cNvGraphicFramePr/>
          <p:nvPr/>
        </p:nvGraphicFramePr>
        <p:xfrm>
          <a:off x="1907704" y="2420888"/>
          <a:ext cx="4572000" cy="2743200"/>
        </p:xfrm>
        <a:graphic>
          <a:graphicData uri="http://schemas.openxmlformats.org/drawingml/2006/chart">
            <c:chart xmlns:c="http://schemas.openxmlformats.org/drawingml/2006/chart" xmlns:r="http://schemas.openxmlformats.org/officeDocument/2006/relationships" r:id="rId6"/>
          </a:graphicData>
        </a:graphic>
      </p:graphicFrame>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539750" y="1772920"/>
          <a:ext cx="1581785" cy="358775"/>
        </p:xfrm>
        <a:graphic>
          <a:graphicData uri="http://schemas.openxmlformats.org/drawingml/2006/table">
            <a:tbl>
              <a:tblPr/>
              <a:tblGrid>
                <a:gridCol w="1581785"/>
              </a:tblGrid>
              <a:tr h="358775">
                <a:tc>
                  <a:txBody>
                    <a:bodyPr/>
                    <a:lstStyle/>
                    <a:p>
                      <a:pPr algn="l">
                        <a:lnSpc>
                          <a:spcPts val="1185"/>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IALKFU+MSungHK-Light"/>
                        </a:rPr>
                        <a:t>4.3 </a:t>
                      </a:r>
                      <a:r>
                        <a:rPr lang="zh-CN" sz="2000" b="1" spc="20" dirty="0">
                          <a:solidFill>
                            <a:schemeClr val="accent1"/>
                          </a:solidFill>
                          <a:latin typeface="微软雅黑" panose="020B0503020204020204" pitchFamily="34" charset="-122"/>
                          <a:ea typeface="微软雅黑" panose="020B0503020204020204" pitchFamily="34" charset="-122"/>
                          <a:cs typeface="IALKFU+MSungHK-Light"/>
                        </a:rPr>
                        <a:t>节能措施</a:t>
                      </a:r>
                      <a:endParaRPr lang="zh-CN" altLang="zh-CN" sz="2000" b="1" spc="20" dirty="0">
                        <a:solidFill>
                          <a:schemeClr val="accent1"/>
                        </a:solidFill>
                        <a:latin typeface="微软雅黑" panose="020B0503020204020204" pitchFamily="34" charset="-122"/>
                        <a:ea typeface="微软雅黑" panose="020B0503020204020204" pitchFamily="34" charset="-122"/>
                        <a:cs typeface="IALKFU+MSungHK-Light"/>
                      </a:endParaRP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nvGraphicFramePr>
        <p:xfrm>
          <a:off x="1403643" y="2204611"/>
          <a:ext cx="6337300" cy="3006725"/>
        </p:xfrm>
        <a:graphic>
          <a:graphicData uri="http://schemas.openxmlformats.org/drawingml/2006/table">
            <a:tbl>
              <a:tblPr/>
              <a:tblGrid>
                <a:gridCol w="2579370"/>
                <a:gridCol w="3757930"/>
              </a:tblGrid>
              <a:tr h="416560">
                <a:tc>
                  <a:txBody>
                    <a:bodyPr/>
                    <a:lstStyle/>
                    <a:p>
                      <a:pPr marL="0" indent="0" algn="ctr" defTabSz="914400" rtl="0" eaLnBrk="1" fontAlgn="t" latinLnBrk="0" hangingPunct="1">
                        <a:lnSpc>
                          <a:spcPct val="140000"/>
                        </a:lnSpc>
                        <a:buNone/>
                      </a:pPr>
                      <a:r>
                        <a:rPr lang="zh-CN" altLang="en-US" sz="1600" b="0" i="0" u="none" strike="noStrike" kern="1200" dirty="0" smtClean="0">
                          <a:solidFill>
                            <a:srgbClr val="000000"/>
                          </a:solidFill>
                          <a:latin typeface="微软雅黑" panose="020B0503020204020204" pitchFamily="34" charset="-122"/>
                          <a:ea typeface="微软雅黑" panose="020B0503020204020204" pitchFamily="34" charset="-122"/>
                          <a:cs typeface="+mn-cs"/>
                        </a:rPr>
                        <a:t>提高</a:t>
                      </a:r>
                      <a:r>
                        <a:rPr lang="zh-CN" altLang="en-US" sz="1600" b="0" i="0" u="none" strike="noStrike" kern="1200" dirty="0">
                          <a:solidFill>
                            <a:srgbClr val="000000"/>
                          </a:solidFill>
                          <a:latin typeface="微软雅黑" panose="020B0503020204020204" pitchFamily="34" charset="-122"/>
                          <a:ea typeface="微软雅黑" panose="020B0503020204020204" pitchFamily="34" charset="-122"/>
                          <a:cs typeface="+mn-cs"/>
                        </a:rPr>
                        <a:t>照明效益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lnSpc>
                          <a:spcPct val="11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使用</a:t>
                      </a:r>
                      <a:r>
                        <a:rPr lang="en-US" altLang="zh-CN" sz="1600" b="0" i="0" u="none" strike="noStrike" dirty="0">
                          <a:solidFill>
                            <a:srgbClr val="000000"/>
                          </a:solidFill>
                          <a:latin typeface="微软雅黑" panose="020B0503020204020204" pitchFamily="34" charset="-122"/>
                          <a:ea typeface="微软雅黑" panose="020B0503020204020204" pitchFamily="34" charset="-122"/>
                        </a:rPr>
                        <a:t>LED</a:t>
                      </a:r>
                      <a:r>
                        <a:rPr lang="zh-CN" altLang="en-US" sz="1600" b="0" i="0" u="none" strike="noStrike" dirty="0">
                          <a:solidFill>
                            <a:srgbClr val="000000"/>
                          </a:solidFill>
                          <a:latin typeface="微软雅黑" panose="020B0503020204020204" pitchFamily="34" charset="-122"/>
                          <a:ea typeface="微软雅黑" panose="020B0503020204020204" pitchFamily="34" charset="-122"/>
                        </a:rPr>
                        <a:t>照明装置以节省能源。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9570">
                <a:tc rowSpan="2">
                  <a:txBody>
                    <a:bodyPr/>
                    <a:lstStyle/>
                    <a:p>
                      <a:pPr indent="0" algn="ctr" rtl="0" fontAlgn="ctr">
                        <a:lnSpc>
                          <a:spcPct val="13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可持续采购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lnSpc>
                          <a:spcPct val="11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优先选择各类可回收及环保产品。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8935">
                <a:tc vMerge="1">
                  <a:txBody>
                    <a:bodyPr/>
                    <a:lstStyle/>
                    <a:p>
                      <a:endParaRPr lang="zh-CN"/>
                    </a:p>
                  </a:txBody>
                  <a:tcPr/>
                </a:tc>
                <a:tc>
                  <a:txBody>
                    <a:bodyPr/>
                    <a:lstStyle/>
                    <a:p>
                      <a:pPr algn="l" rtl="0" fontAlgn="ctr">
                        <a:lnSpc>
                          <a:spcPct val="11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采购高能效的电器。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57505">
                <a:tc>
                  <a:txBody>
                    <a:bodyPr/>
                    <a:lstStyle/>
                    <a:p>
                      <a:pPr indent="0" algn="ctr" rtl="0" fontAlgn="ctr">
                        <a:lnSpc>
                          <a:spcPct val="11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使用可再生能源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t">
                        <a:lnSpc>
                          <a:spcPct val="130000"/>
                        </a:lnSpc>
                      </a:pP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将安装</a:t>
                      </a:r>
                      <a:r>
                        <a:rPr lang="zh-CN" altLang="en-US" sz="1600" b="0" i="0" u="none" strike="noStrike" dirty="0">
                          <a:solidFill>
                            <a:srgbClr val="000000"/>
                          </a:solidFill>
                          <a:latin typeface="微软雅黑" panose="020B0503020204020204" pitchFamily="34" charset="-122"/>
                          <a:ea typeface="微软雅黑" panose="020B0503020204020204" pitchFamily="34" charset="-122"/>
                        </a:rPr>
                        <a:t>太阳能电池</a:t>
                      </a: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板纳入节能计划。 </a:t>
                      </a:r>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5760">
                <a:tc>
                  <a:txBody>
                    <a:bodyPr/>
                    <a:lstStyle/>
                    <a:p>
                      <a:pPr indent="0" algn="ctr" rtl="0" fontAlgn="t">
                        <a:lnSpc>
                          <a:spcPct val="13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用电监控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lnSpc>
                          <a:spcPct val="12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关掉不使用的</a:t>
                      </a: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电器。 </a:t>
                      </a:r>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5760">
                <a:tc rowSpan="3">
                  <a:txBody>
                    <a:bodyPr/>
                    <a:lstStyle/>
                    <a:p>
                      <a:pPr indent="0" algn="ctr" rtl="0" fontAlgn="t">
                        <a:lnSpc>
                          <a:spcPct val="150000"/>
                        </a:lnSpc>
                        <a:buNone/>
                      </a:pPr>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p>
                      <a:pPr indent="0" algn="ctr" rtl="0" fontAlgn="t">
                        <a:lnSpc>
                          <a:spcPct val="13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绿色生产 </a:t>
                      </a:r>
                    </a:p>
                    <a:p>
                      <a:pPr algn="ctr" rtl="0" fontAlgn="t"/>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t">
                        <a:lnSpc>
                          <a:spcPct val="13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选择电子开关，有助减少能源浪费。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8145">
                <a:tc vMerge="1">
                  <a:txBody>
                    <a:bodyPr/>
                    <a:lstStyle/>
                    <a:p>
                      <a:endParaRPr lang="zh-CN"/>
                    </a:p>
                  </a:txBody>
                  <a:tcPr/>
                </a:tc>
                <a:tc>
                  <a:txBody>
                    <a:bodyPr/>
                    <a:lstStyle/>
                    <a:p>
                      <a:pPr algn="l" rtl="0" fontAlgn="t">
                        <a:lnSpc>
                          <a:spcPct val="14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尽可能使用自动开关，以减少能源消耗。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4490">
                <a:tc vMerge="1">
                  <a:txBody>
                    <a:bodyPr/>
                    <a:lstStyle/>
                    <a:p>
                      <a:endParaRPr lang="zh-CN"/>
                    </a:p>
                  </a:txBody>
                  <a:tcPr/>
                </a:tc>
                <a:tc>
                  <a:txBody>
                    <a:bodyPr/>
                    <a:lstStyle/>
                    <a:p>
                      <a:pPr algn="l" rtl="0" fontAlgn="t">
                        <a:lnSpc>
                          <a:spcPct val="13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每月检查及分析</a:t>
                      </a: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整个公司的</a:t>
                      </a:r>
                      <a:r>
                        <a:rPr lang="zh-CN" altLang="en-US" sz="1600" b="0" i="0" u="none" strike="noStrike" dirty="0">
                          <a:solidFill>
                            <a:srgbClr val="000000"/>
                          </a:solidFill>
                          <a:latin typeface="微软雅黑" panose="020B0503020204020204" pitchFamily="34" charset="-122"/>
                          <a:ea typeface="微软雅黑" panose="020B0503020204020204" pitchFamily="34" charset="-122"/>
                        </a:rPr>
                        <a:t>能源消耗。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5"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p:cNvSpPr>
          <p:nvPr>
            <p:ph type="title"/>
          </p:nvPr>
        </p:nvSpPr>
        <p:spPr/>
        <p:txBody>
          <a:bodyPr vert="horz" wrap="square" lIns="91440" tIns="45720" rIns="91440" bIns="45720" anchor="ctr" anchorCtr="0"/>
          <a:lstStyle/>
          <a:p>
            <a:r>
              <a:rPr lang="en-US" altLang="zh-CN" dirty="0"/>
              <a:t>4</a:t>
            </a:r>
            <a:r>
              <a:rPr lang="zh-CN" altLang="en-US" dirty="0"/>
              <a:t>、</a:t>
            </a:r>
            <a:r>
              <a:rPr lang="zh-CN" altLang="zh-CN" dirty="0"/>
              <a:t>环境管理</a:t>
            </a:r>
            <a:endParaRPr lang="zh-CN" altLang="en-US" dirty="0"/>
          </a:p>
        </p:txBody>
      </p:sp>
      <p:graphicFrame>
        <p:nvGraphicFramePr>
          <p:cNvPr id="3" name="表格 2"/>
          <p:cNvGraphicFramePr>
            <a:graphicFrameLocks noGrp="1"/>
          </p:cNvGraphicFramePr>
          <p:nvPr/>
        </p:nvGraphicFramePr>
        <p:xfrm>
          <a:off x="611188" y="1412875"/>
          <a:ext cx="1439545" cy="166370"/>
        </p:xfrm>
        <a:graphic>
          <a:graphicData uri="http://schemas.openxmlformats.org/drawingml/2006/table">
            <a:tbl>
              <a:tblPr/>
              <a:tblGrid>
                <a:gridCol w="1439545"/>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4.4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水资源</a:t>
                      </a: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custDataLst>
              <p:tags r:id="rId1"/>
            </p:custDataLst>
          </p:nvPr>
        </p:nvGraphicFramePr>
        <p:xfrm>
          <a:off x="755650" y="1773555"/>
          <a:ext cx="7258685" cy="585216"/>
        </p:xfrm>
        <a:graphic>
          <a:graphicData uri="http://schemas.openxmlformats.org/drawingml/2006/table">
            <a:tbl>
              <a:tblPr/>
              <a:tblGrid>
                <a:gridCol w="7258685"/>
              </a:tblGrid>
              <a:tr h="512762">
                <a:tc>
                  <a:txBody>
                    <a:bodyPr/>
                    <a:lstStyle/>
                    <a:p>
                      <a:pPr marL="571500" indent="266700" algn="just">
                        <a:lnSpc>
                          <a:spcPct val="120000"/>
                        </a:lnSpc>
                        <a:spcAft>
                          <a:spcPts val="0"/>
                        </a:spcAft>
                      </a:pPr>
                      <a:r>
                        <a:rPr lang="en-US" altLang="zh-CN" sz="1600" kern="100" dirty="0" smtClean="0">
                          <a:latin typeface="微软雅黑" panose="020B0503020204020204" pitchFamily="34" charset="-122"/>
                          <a:ea typeface="微软雅黑" panose="020B0503020204020204" pitchFamily="34" charset="-122"/>
                          <a:cs typeface="Times New Roman" panose="02020603050405020304"/>
                        </a:rPr>
                        <a:t>  </a:t>
                      </a:r>
                      <a:r>
                        <a:rPr lang="zh-CN" sz="1600" kern="100" dirty="0" smtClean="0">
                          <a:latin typeface="微软雅黑" panose="020B0503020204020204" pitchFamily="34" charset="-122"/>
                          <a:ea typeface="微软雅黑" panose="020B0503020204020204" pitchFamily="34" charset="-122"/>
                          <a:cs typeface="Times New Roman" panose="02020603050405020304"/>
                        </a:rPr>
                        <a:t>公司</a:t>
                      </a:r>
                      <a:r>
                        <a:rPr lang="zh-CN" sz="1600" kern="100" dirty="0">
                          <a:latin typeface="微软雅黑" panose="020B0503020204020204" pitchFamily="34" charset="-122"/>
                          <a:ea typeface="微软雅黑" panose="020B0503020204020204" pitchFamily="34" charset="-122"/>
                          <a:cs typeface="Times New Roman" panose="02020603050405020304"/>
                        </a:rPr>
                        <a:t>主要使用市政水用于生产，报告期为总</a:t>
                      </a:r>
                      <a:r>
                        <a:rPr lang="zh-CN" sz="1600" kern="100" dirty="0" smtClean="0">
                          <a:latin typeface="微软雅黑" panose="020B0503020204020204" pitchFamily="34" charset="-122"/>
                          <a:ea typeface="微软雅黑" panose="020B0503020204020204" pitchFamily="34" charset="-122"/>
                          <a:cs typeface="Times New Roman" panose="02020603050405020304"/>
                        </a:rPr>
                        <a:t>用水量</a:t>
                      </a:r>
                      <a:r>
                        <a:rPr lang="en-US" sz="1600" kern="100" dirty="0" smtClean="0">
                          <a:latin typeface="微软雅黑" panose="020B0503020204020204" pitchFamily="34" charset="-122"/>
                          <a:ea typeface="微软雅黑" panose="020B0503020204020204" pitchFamily="34" charset="-122"/>
                          <a:cs typeface="Times New Roman" panose="02020603050405020304"/>
                        </a:rPr>
                        <a:t>113926</a:t>
                      </a:r>
                      <a:r>
                        <a:rPr lang="zh-CN" sz="1600" kern="100" dirty="0" smtClean="0">
                          <a:latin typeface="微软雅黑" panose="020B0503020204020204" pitchFamily="34" charset="-122"/>
                          <a:ea typeface="微软雅黑" panose="020B0503020204020204" pitchFamily="34" charset="-122"/>
                          <a:cs typeface="Times New Roman" panose="02020603050405020304"/>
                        </a:rPr>
                        <a:t>吨</a:t>
                      </a:r>
                      <a:r>
                        <a:rPr lang="zh-CN" sz="1600" kern="100" dirty="0">
                          <a:latin typeface="微软雅黑" panose="020B0503020204020204" pitchFamily="34" charset="-122"/>
                          <a:ea typeface="微软雅黑" panose="020B0503020204020204" pitchFamily="34" charset="-122"/>
                          <a:cs typeface="Times New Roman" panose="02020603050405020304"/>
                        </a:rPr>
                        <a:t>，用水密度</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0.01</a:t>
                      </a:r>
                      <a:r>
                        <a:rPr lang="zh-CN" sz="1600" kern="100" dirty="0" smtClean="0">
                          <a:latin typeface="微软雅黑" panose="020B0503020204020204" pitchFamily="34" charset="-122"/>
                          <a:ea typeface="微软雅黑" panose="020B0503020204020204" pitchFamily="34" charset="-122"/>
                          <a:cs typeface="Times New Roman" panose="02020603050405020304"/>
                        </a:rPr>
                        <a:t>吨</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每产量单位（付）</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nvGraphicFramePr>
        <p:xfrm>
          <a:off x="1403350" y="2492375"/>
          <a:ext cx="6337002" cy="1391285"/>
        </p:xfrm>
        <a:graphic>
          <a:graphicData uri="http://schemas.openxmlformats.org/drawingml/2006/table">
            <a:tbl>
              <a:tblPr/>
              <a:tblGrid>
                <a:gridCol w="2232546"/>
                <a:gridCol w="1152128"/>
                <a:gridCol w="1222813"/>
                <a:gridCol w="1729515"/>
              </a:tblGrid>
              <a:tr h="453390">
                <a:tc>
                  <a:txBody>
                    <a:bodyPr/>
                    <a:lstStyle/>
                    <a:p>
                      <a:pPr indent="266700" algn="just">
                        <a:lnSpc>
                          <a:spcPct val="150000"/>
                        </a:lnSpc>
                        <a:spcAft>
                          <a:spcPts val="0"/>
                        </a:spcAft>
                      </a:pPr>
                      <a:r>
                        <a:rPr lang="en-US" altLang="zh-CN" sz="1600" kern="100" dirty="0">
                          <a:latin typeface="微软雅黑" panose="020B0503020204020204" pitchFamily="34" charset="-122"/>
                          <a:ea typeface="微软雅黑" panose="020B0503020204020204" pitchFamily="34" charset="-122"/>
                          <a:cs typeface="Times New Roman" panose="02020603050405020304"/>
                        </a:rPr>
                        <a:t>           </a:t>
                      </a:r>
                      <a:r>
                        <a:rPr lang="zh-CN" sz="1600" kern="100" dirty="0">
                          <a:latin typeface="微软雅黑" panose="020B0503020204020204" pitchFamily="34" charset="-122"/>
                          <a:ea typeface="微软雅黑" panose="020B0503020204020204" pitchFamily="34" charset="-122"/>
                          <a:cs typeface="Times New Roman" panose="02020603050405020304"/>
                        </a:rPr>
                        <a:t>年度</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lnSpc>
                          <a:spcPct val="14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2023</a:t>
                      </a:r>
                      <a:r>
                        <a:rPr lang="zh-CN" altLang="en-US" sz="1600" kern="100" dirty="0" smtClean="0">
                          <a:latin typeface="微软雅黑" panose="020B0503020204020204" pitchFamily="34" charset="-122"/>
                          <a:ea typeface="微软雅黑" panose="020B0503020204020204" pitchFamily="34" charset="-122"/>
                          <a:cs typeface="Times New Roman" panose="02020603050405020304"/>
                        </a:rPr>
                        <a:t>年</a:t>
                      </a:r>
                      <a:endParaRPr lang="zh-CN" altLang="en-US" sz="1600"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lnSpc>
                          <a:spcPct val="14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2022</a:t>
                      </a:r>
                      <a:r>
                        <a:rPr lang="zh-CN" altLang="en-US" sz="1600" kern="100" dirty="0">
                          <a:latin typeface="微软雅黑" panose="020B0503020204020204" pitchFamily="34" charset="-122"/>
                          <a:ea typeface="微软雅黑" panose="020B0503020204020204" pitchFamily="34" charset="-122"/>
                          <a:cs typeface="Times New Roman" panose="02020603050405020304"/>
                        </a:rPr>
                        <a:t>年</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just">
                        <a:lnSpc>
                          <a:spcPct val="150000"/>
                        </a:lnSpc>
                        <a:spcAft>
                          <a:spcPts val="0"/>
                        </a:spcAft>
                      </a:pPr>
                      <a:r>
                        <a:rPr lang="en-US" sz="1600" kern="100">
                          <a:latin typeface="微软雅黑" panose="020B0503020204020204" pitchFamily="34" charset="-122"/>
                          <a:ea typeface="微软雅黑" panose="020B0503020204020204" pitchFamily="34" charset="-122"/>
                          <a:cs typeface="Times New Roman" panose="02020603050405020304"/>
                        </a:rPr>
                        <a:t> 2021</a:t>
                      </a:r>
                      <a:r>
                        <a:rPr lang="zh-CN" altLang="en-US" sz="1600" kern="100">
                          <a:latin typeface="微软雅黑" panose="020B0503020204020204" pitchFamily="34" charset="-122"/>
                          <a:ea typeface="微软雅黑" panose="020B0503020204020204" pitchFamily="34" charset="-122"/>
                          <a:cs typeface="Times New Roman" panose="02020603050405020304"/>
                        </a:rPr>
                        <a:t>年</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r>
              <a:tr h="450215">
                <a:tc>
                  <a:txBody>
                    <a:bodyPr/>
                    <a:lstStyle/>
                    <a:p>
                      <a:pPr indent="266700" algn="ctr">
                        <a:lnSpc>
                          <a:spcPct val="150000"/>
                        </a:lnSpc>
                        <a:spcAft>
                          <a:spcPts val="0"/>
                        </a:spcAft>
                      </a:pPr>
                      <a:r>
                        <a:rPr lang="zh-CN" sz="1600" kern="100">
                          <a:latin typeface="微软雅黑" panose="020B0503020204020204" pitchFamily="34" charset="-122"/>
                          <a:ea typeface="微软雅黑" panose="020B0503020204020204" pitchFamily="34" charset="-122"/>
                          <a:cs typeface="Times New Roman" panose="02020603050405020304"/>
                        </a:rPr>
                        <a:t>自来水（吨）</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4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113926</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4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217,409</a:t>
                      </a:r>
                      <a:endParaRPr lang="en-US" sz="1600" kern="100" dirty="0" smtClean="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4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215,094</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0873">
                <a:tc>
                  <a:txBody>
                    <a:bodyPr/>
                    <a:lstStyle/>
                    <a:p>
                      <a:pPr indent="266700" algn="ctr">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用水</a:t>
                      </a:r>
                      <a:r>
                        <a:rPr lang="zh-CN" sz="1600" kern="100" dirty="0" smtClean="0">
                          <a:latin typeface="微软雅黑" panose="020B0503020204020204" pitchFamily="34" charset="-122"/>
                          <a:ea typeface="微软雅黑" panose="020B0503020204020204" pitchFamily="34" charset="-122"/>
                          <a:cs typeface="Times New Roman" panose="02020603050405020304"/>
                        </a:rPr>
                        <a:t>密度</a:t>
                      </a:r>
                      <a:endParaRPr lang="en-US" altLang="zh-CN"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r>
                        <a:rPr lang="zh-CN" sz="1600" kern="100" dirty="0" smtClean="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吨</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产量单位（付</a:t>
                      </a:r>
                      <a:r>
                        <a:rPr lang="zh-CN" sz="1600" kern="100" dirty="0" smtClean="0">
                          <a:latin typeface="微软雅黑" panose="020B0503020204020204" pitchFamily="34" charset="-122"/>
                          <a:ea typeface="微软雅黑" panose="020B0503020204020204" pitchFamily="34" charset="-122"/>
                          <a:cs typeface="Times New Roman" panose="02020603050405020304"/>
                        </a:rPr>
                        <a:t>）</a:t>
                      </a:r>
                      <a:endParaRPr lang="en-US" altLang="zh-CN" sz="1600"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5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0.01</a:t>
                      </a:r>
                      <a:endParaRPr lang="en-US" sz="1600"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5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  </a:t>
                      </a:r>
                      <a:r>
                        <a:rPr lang="en-US" sz="1600" kern="100" dirty="0" smtClean="0">
                          <a:latin typeface="微软雅黑" panose="020B0503020204020204" pitchFamily="34" charset="-122"/>
                          <a:ea typeface="微软雅黑" panose="020B0503020204020204" pitchFamily="34" charset="-122"/>
                          <a:cs typeface="Times New Roman" panose="02020603050405020304"/>
                        </a:rPr>
                        <a:t>0.016</a:t>
                      </a:r>
                      <a:endParaRPr lang="en-US" sz="1600"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5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   0.017</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6" name="表格 5"/>
          <p:cNvGraphicFramePr>
            <a:graphicFrameLocks noGrp="1"/>
          </p:cNvGraphicFramePr>
          <p:nvPr/>
        </p:nvGraphicFramePr>
        <p:xfrm>
          <a:off x="1403648" y="4941168"/>
          <a:ext cx="6096000" cy="975360"/>
        </p:xfrm>
        <a:graphic>
          <a:graphicData uri="http://schemas.openxmlformats.org/drawingml/2006/table">
            <a:tbl>
              <a:tblPr/>
              <a:tblGrid>
                <a:gridCol w="6096000"/>
              </a:tblGrid>
              <a:tr h="854075">
                <a:tc>
                  <a:txBody>
                    <a:bodyPr/>
                    <a:lstStyle/>
                    <a:p>
                      <a:pPr marL="342900" lvl="0" indent="-342900" algn="just">
                        <a:spcAft>
                          <a:spcPts val="0"/>
                        </a:spcAft>
                        <a:buFont typeface="+mj-lt"/>
                        <a:buNone/>
                      </a:pPr>
                      <a:r>
                        <a:rPr lang="zh-CN" sz="1600" kern="100" dirty="0">
                          <a:latin typeface="微软雅黑" panose="020B0503020204020204" pitchFamily="34" charset="-122"/>
                          <a:ea typeface="微软雅黑" panose="020B0503020204020204" pitchFamily="34" charset="-122"/>
                          <a:cs typeface="Times New Roman" panose="02020603050405020304"/>
                        </a:rPr>
                        <a:t>节水</a:t>
                      </a:r>
                      <a:r>
                        <a:rPr lang="zh-CN" sz="1600" kern="100" dirty="0" smtClean="0">
                          <a:latin typeface="微软雅黑" panose="020B0503020204020204" pitchFamily="34" charset="-122"/>
                          <a:ea typeface="微软雅黑" panose="020B0503020204020204" pitchFamily="34" charset="-122"/>
                          <a:cs typeface="Times New Roman" panose="02020603050405020304"/>
                        </a:rPr>
                        <a:t>措施</a:t>
                      </a:r>
                      <a:r>
                        <a:rPr lang="zh-CN" altLang="en-US" sz="1600" kern="100" dirty="0" smtClean="0">
                          <a:latin typeface="微软雅黑" panose="020B0503020204020204" pitchFamily="34" charset="-122"/>
                          <a:ea typeface="微软雅黑" panose="020B0503020204020204" pitchFamily="34" charset="-122"/>
                          <a:cs typeface="Times New Roman" panose="02020603050405020304"/>
                        </a:rPr>
                        <a:t>：</a:t>
                      </a:r>
                      <a:endParaRPr lang="en-US" altLang="zh-CN" sz="1600" kern="100" dirty="0" smtClean="0">
                        <a:latin typeface="微软雅黑" panose="020B0503020204020204" pitchFamily="34" charset="-122"/>
                        <a:ea typeface="微软雅黑" panose="020B0503020204020204" pitchFamily="34" charset="-122"/>
                        <a:cs typeface="Times New Roman" panose="02020603050405020304"/>
                      </a:endParaRPr>
                    </a:p>
                    <a:p>
                      <a:pPr marL="342900" lvl="0" indent="-342900" algn="just">
                        <a:spcAft>
                          <a:spcPts val="0"/>
                        </a:spcAft>
                        <a:buFont typeface="+mj-lt"/>
                        <a:buNone/>
                      </a:pPr>
                      <a:endParaRPr lang="zh-CN" sz="1600" kern="100" dirty="0">
                        <a:latin typeface="微软雅黑" panose="020B0503020204020204" pitchFamily="34" charset="-122"/>
                        <a:ea typeface="微软雅黑" panose="020B0503020204020204" pitchFamily="34" charset="-122"/>
                        <a:cs typeface="Times New Roman" panose="02020603050405020304"/>
                      </a:endParaRPr>
                    </a:p>
                    <a:p>
                      <a:pPr marL="342900" lvl="0" indent="-342900" algn="just">
                        <a:spcAft>
                          <a:spcPts val="0"/>
                        </a:spcAft>
                        <a:buFont typeface="+mj-ea"/>
                        <a:buAutoNum type="circleNumDbPlain"/>
                      </a:pPr>
                      <a:r>
                        <a:rPr lang="zh-CN" sz="1600" kern="100" dirty="0">
                          <a:latin typeface="微软雅黑" panose="020B0503020204020204" pitchFamily="34" charset="-122"/>
                          <a:ea typeface="微软雅黑" panose="020B0503020204020204" pitchFamily="34" charset="-122"/>
                          <a:cs typeface="Times New Roman" panose="02020603050405020304"/>
                        </a:rPr>
                        <a:t>每个月分析用水量，每个单位用水量，用水大户用水量和管控</a:t>
                      </a:r>
                    </a:p>
                    <a:p>
                      <a:pPr marL="342900" lvl="0" indent="-342900" algn="just">
                        <a:spcAft>
                          <a:spcPts val="0"/>
                        </a:spcAft>
                        <a:buFont typeface="+mj-ea"/>
                        <a:buAutoNum type="circleNumDbPlain"/>
                      </a:pPr>
                      <a:r>
                        <a:rPr lang="zh-CN" sz="1600" kern="100" dirty="0">
                          <a:latin typeface="微软雅黑" panose="020B0503020204020204" pitchFamily="34" charset="-122"/>
                          <a:ea typeface="微软雅黑" panose="020B0503020204020204" pitchFamily="34" charset="-122"/>
                          <a:cs typeface="Times New Roman" panose="02020603050405020304"/>
                        </a:rPr>
                        <a:t>增加回收水桶数量，回收纯水机废水，充分使用水资源</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17411" name="表格 17410"/>
          <p:cNvGraphicFramePr/>
          <p:nvPr/>
        </p:nvGraphicFramePr>
        <p:xfrm>
          <a:off x="467544" y="1916832"/>
          <a:ext cx="8424936" cy="243840"/>
        </p:xfrm>
        <a:graphic>
          <a:graphicData uri="http://schemas.openxmlformats.org/drawingml/2006/table">
            <a:tbl>
              <a:tblPr/>
              <a:tblGrid>
                <a:gridCol w="8424936"/>
              </a:tblGrid>
              <a:tr h="212725">
                <a:tc>
                  <a:txBody>
                    <a:bodyPr/>
                    <a:lstStyle>
                      <a:lvl1pPr marL="0" lvl="0"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defRPr>
                      </a:lvl1pPr>
                      <a:lvl2pPr marL="457200" lvl="1"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5pPr>
                    </a:lstStyle>
                    <a:p>
                      <a:pPr marL="304800" lvl="0" indent="266700" algn="just" eaLnBrk="1" hangingPunct="1">
                        <a:buNone/>
                      </a:pPr>
                      <a:r>
                        <a:rPr lang="zh-CN" altLang="en-US" sz="1600" dirty="0" smtClean="0">
                          <a:solidFill>
                            <a:srgbClr val="000000"/>
                          </a:solidFill>
                          <a:latin typeface="微软雅黑" panose="020B0503020204020204" pitchFamily="34" charset="-122"/>
                          <a:ea typeface="微软雅黑" panose="020B0503020204020204" pitchFamily="34" charset="-122"/>
                        </a:rPr>
                        <a:t>  公司</a:t>
                      </a:r>
                      <a:r>
                        <a:rPr lang="zh-CN" altLang="en-US" sz="1600" dirty="0">
                          <a:solidFill>
                            <a:srgbClr val="000000"/>
                          </a:solidFill>
                          <a:latin typeface="微软雅黑" panose="020B0503020204020204" pitchFamily="34" charset="-122"/>
                          <a:ea typeface="微软雅黑" panose="020B0503020204020204" pitchFamily="34" charset="-122"/>
                        </a:rPr>
                        <a:t>主要废气排放来源为非甲烷总烃。于报告期间，此项目的总排放量</a:t>
                      </a:r>
                      <a:r>
                        <a:rPr lang="zh-CN" altLang="en-US" sz="1600" dirty="0" smtClean="0">
                          <a:solidFill>
                            <a:srgbClr val="000000"/>
                          </a:solidFill>
                          <a:latin typeface="微软雅黑" panose="020B0503020204020204" pitchFamily="34" charset="-122"/>
                          <a:ea typeface="微软雅黑" panose="020B0503020204020204" pitchFamily="34" charset="-122"/>
                        </a:rPr>
                        <a:t>为</a:t>
                      </a:r>
                      <a:r>
                        <a:rPr lang="en-US" altLang="zh-CN" sz="1600" dirty="0" smtClean="0">
                          <a:solidFill>
                            <a:srgbClr val="000000"/>
                          </a:solidFill>
                          <a:latin typeface="微软雅黑" panose="020B0503020204020204" pitchFamily="34" charset="-122"/>
                          <a:ea typeface="微软雅黑" panose="020B0503020204020204" pitchFamily="34" charset="-122"/>
                        </a:rPr>
                        <a:t>5523</a:t>
                      </a:r>
                      <a:r>
                        <a:rPr lang="zh-CN" altLang="en-US" sz="1600" dirty="0" smtClean="0">
                          <a:solidFill>
                            <a:srgbClr val="000000"/>
                          </a:solidFill>
                          <a:latin typeface="微软雅黑" panose="020B0503020204020204" pitchFamily="34" charset="-122"/>
                          <a:ea typeface="微软雅黑" panose="020B0503020204020204" pitchFamily="34" charset="-122"/>
                        </a:rPr>
                        <a:t>千克</a:t>
                      </a:r>
                      <a:r>
                        <a:rPr lang="zh-CN" altLang="en-US" sz="1600" dirty="0">
                          <a:solidFill>
                            <a:srgbClr val="000000"/>
                          </a:solidFill>
                          <a:latin typeface="微软雅黑" panose="020B0503020204020204" pitchFamily="34" charset="-122"/>
                          <a:ea typeface="微软雅黑" panose="020B0503020204020204" pitchFamily="34" charset="-122"/>
                        </a:rPr>
                        <a:t>。</a:t>
                      </a:r>
                    </a:p>
                  </a:txBody>
                  <a:tcPr marL="0" marR="0" marT="0" marB="0">
                    <a:lnL>
                      <a:noFill/>
                    </a:lnL>
                    <a:lnR>
                      <a:noFill/>
                    </a:lnR>
                    <a:lnT>
                      <a:noFill/>
                    </a:lnT>
                    <a:lnB>
                      <a:noFill/>
                    </a:lnB>
                    <a:lnTlToBr>
                      <a:noFill/>
                    </a:lnTlToBr>
                    <a:lnBlToTr>
                      <a:noFill/>
                    </a:lnBlToTr>
                    <a:noFill/>
                  </a:tcPr>
                </a:tc>
              </a:tr>
            </a:tbl>
          </a:graphicData>
        </a:graphic>
      </p:graphicFrame>
      <p:graphicFrame>
        <p:nvGraphicFramePr>
          <p:cNvPr id="7" name="表格 6"/>
          <p:cNvGraphicFramePr>
            <a:graphicFrameLocks noGrp="1"/>
          </p:cNvGraphicFramePr>
          <p:nvPr/>
        </p:nvGraphicFramePr>
        <p:xfrm>
          <a:off x="539750" y="1484313"/>
          <a:ext cx="1513205" cy="166370"/>
        </p:xfrm>
        <a:graphic>
          <a:graphicData uri="http://schemas.openxmlformats.org/drawingml/2006/table">
            <a:tbl>
              <a:tblPr/>
              <a:tblGrid>
                <a:gridCol w="1513205"/>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JOJLKT+MSungHK-Bold"/>
                        </a:rPr>
                        <a:t>4.5 </a:t>
                      </a:r>
                      <a:r>
                        <a:rPr lang="zh-CN" sz="2000" b="1" spc="20" dirty="0">
                          <a:solidFill>
                            <a:schemeClr val="accent1"/>
                          </a:solidFill>
                          <a:latin typeface="微软雅黑" panose="020B0503020204020204" pitchFamily="34" charset="-122"/>
                          <a:ea typeface="微软雅黑" panose="020B0503020204020204" pitchFamily="34" charset="-122"/>
                          <a:cs typeface="JOJLKT+MSungHK-Bold"/>
                        </a:rPr>
                        <a:t>废气排放</a:t>
                      </a:r>
                    </a:p>
                  </a:txBody>
                  <a:tcPr marL="0" marR="0" marT="0" marB="0">
                    <a:lnL>
                      <a:noFill/>
                    </a:lnL>
                    <a:lnR>
                      <a:noFill/>
                    </a:lnR>
                    <a:lnT>
                      <a:noFill/>
                    </a:lnT>
                    <a:lnB>
                      <a:noFill/>
                    </a:lnB>
                  </a:tcPr>
                </a:tc>
              </a:tr>
            </a:tbl>
          </a:graphicData>
        </a:graphic>
      </p:graphicFrame>
      <p:sp>
        <p:nvSpPr>
          <p:cNvPr id="17415" name="Rectangle 3" descr="图片7"/>
          <p:cNvSpPr/>
          <p:nvPr/>
        </p:nvSpPr>
        <p:spPr>
          <a:xfrm>
            <a:off x="0" y="0"/>
            <a:ext cx="9144000" cy="457200"/>
          </a:xfrm>
          <a:prstGeom prst="rect">
            <a:avLst/>
          </a:prstGeom>
          <a:noFill/>
          <a:ln w="9525">
            <a:noFill/>
          </a:ln>
        </p:spPr>
        <p:txBody>
          <a:bodyPr wrap="none" anchor="ctr" anchorCtr="0">
            <a:spAutoFit/>
          </a:bodyPr>
          <a:lstStyle/>
          <a:p>
            <a:pPr indent="266700"/>
            <a:r>
              <a:rPr lang="en-US" altLang="zh-CN" sz="100" dirty="0">
                <a:solidFill>
                  <a:srgbClr val="FF0000"/>
                </a:solidFill>
                <a:latin typeface="Arial" panose="020B0604020202020204" pitchFamily="34" charset="0"/>
                <a:cs typeface="Times New Roman" panose="02020603050405020304" pitchFamily="18" charset="0"/>
              </a:rPr>
              <a:t/>
            </a:r>
            <a:br>
              <a:rPr lang="en-US" altLang="zh-CN" sz="100" dirty="0">
                <a:solidFill>
                  <a:srgbClr val="FF0000"/>
                </a:solidFill>
                <a:latin typeface="Arial" panose="020B0604020202020204" pitchFamily="34" charset="0"/>
                <a:cs typeface="Times New Roman" panose="02020603050405020304" pitchFamily="18" charset="0"/>
              </a:rPr>
            </a:br>
            <a:endParaRPr lang="en-US" altLang="zh-CN" sz="600" dirty="0">
              <a:latin typeface="Arial" panose="020B0604020202020204" pitchFamily="34" charset="0"/>
              <a:cs typeface="Times New Roman" panose="02020603050405020304" pitchFamily="18" charset="0"/>
            </a:endParaRPr>
          </a:p>
          <a:p>
            <a:pPr indent="266700"/>
            <a:endParaRPr lang="en-US" altLang="zh-CN" dirty="0">
              <a:latin typeface="Arial" panose="020B0604020202020204" pitchFamily="34" charset="0"/>
              <a:ea typeface="Times New Roman" panose="02020603050405020304" pitchFamily="18" charset="0"/>
            </a:endParaRPr>
          </a:p>
        </p:txBody>
      </p:sp>
      <p:graphicFrame>
        <p:nvGraphicFramePr>
          <p:cNvPr id="8" name="表格 7"/>
          <p:cNvGraphicFramePr>
            <a:graphicFrameLocks noGrp="1"/>
          </p:cNvGraphicFramePr>
          <p:nvPr>
            <p:custDataLst>
              <p:tags r:id="rId1"/>
            </p:custDataLst>
          </p:nvPr>
        </p:nvGraphicFramePr>
        <p:xfrm>
          <a:off x="179512" y="2853055"/>
          <a:ext cx="8784977" cy="2365248"/>
        </p:xfrm>
        <a:graphic>
          <a:graphicData uri="http://schemas.openxmlformats.org/drawingml/2006/table">
            <a:tbl>
              <a:tblPr/>
              <a:tblGrid>
                <a:gridCol w="3126995"/>
                <a:gridCol w="1874861"/>
                <a:gridCol w="1874861"/>
                <a:gridCol w="1908260"/>
              </a:tblGrid>
              <a:tr h="731520">
                <a:tc>
                  <a:txBody>
                    <a:bodyPr/>
                    <a:lstStyle/>
                    <a:p>
                      <a:pPr indent="266700" algn="ctr">
                        <a:spcAft>
                          <a:spcPts val="0"/>
                        </a:spcAft>
                      </a:pPr>
                      <a:endParaRPr lang="en-US" altLang="zh-CN"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r>
                        <a:rPr lang="zh-CN" sz="1600" b="1" kern="100" dirty="0" smtClean="0">
                          <a:latin typeface="微软雅黑" panose="020B0503020204020204" pitchFamily="34" charset="-122"/>
                          <a:ea typeface="微软雅黑" panose="020B0503020204020204" pitchFamily="34" charset="-122"/>
                          <a:cs typeface="Times New Roman" panose="02020603050405020304"/>
                        </a:rPr>
                        <a:t>年度</a:t>
                      </a:r>
                      <a:endParaRPr lang="en-US" altLang="zh-CN"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endParaRPr lang="en-US" altLang="zh-CN" sz="1600" b="1" kern="100" dirty="0" smtClean="0">
                        <a:latin typeface="微软雅黑" panose="020B0503020204020204" pitchFamily="34" charset="-122"/>
                        <a:ea typeface="微软雅黑" panose="020B0503020204020204" pitchFamily="34" charset="-122"/>
                        <a:cs typeface="Times New Roman" panose="02020603050405020304"/>
                      </a:endParaRP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spcAft>
                          <a:spcPts val="0"/>
                        </a:spcAft>
                      </a:pPr>
                      <a:endParaRPr lang="en-US"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b="1" kern="100" dirty="0" smtClean="0">
                          <a:latin typeface="微软雅黑" panose="020B0503020204020204" pitchFamily="34" charset="-122"/>
                          <a:ea typeface="微软雅黑" panose="020B0503020204020204" pitchFamily="34" charset="-122"/>
                          <a:cs typeface="Times New Roman" panose="02020603050405020304"/>
                        </a:rPr>
                        <a:t>  2023</a:t>
                      </a:r>
                      <a:r>
                        <a:rPr lang="zh-CN" altLang="en-US" sz="1600" b="1" kern="100" dirty="0" smtClean="0">
                          <a:latin typeface="微软雅黑" panose="020B0503020204020204" pitchFamily="34" charset="-122"/>
                          <a:ea typeface="微软雅黑" panose="020B0503020204020204" pitchFamily="34" charset="-122"/>
                          <a:cs typeface="Times New Roman" panose="02020603050405020304"/>
                        </a:rPr>
                        <a:t>年</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spcAft>
                          <a:spcPts val="0"/>
                        </a:spcAft>
                      </a:pPr>
                      <a:endParaRPr lang="en-US"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b="1" kern="100" dirty="0" smtClean="0">
                          <a:latin typeface="微软雅黑" panose="020B0503020204020204" pitchFamily="34" charset="-122"/>
                          <a:ea typeface="微软雅黑" panose="020B0503020204020204" pitchFamily="34" charset="-122"/>
                          <a:cs typeface="Times New Roman" panose="02020603050405020304"/>
                        </a:rPr>
                        <a:t>  2022</a:t>
                      </a:r>
                      <a:r>
                        <a:rPr lang="zh-CN" altLang="en-US" sz="1600" b="1" kern="100" dirty="0" smtClean="0">
                          <a:latin typeface="微软雅黑" panose="020B0503020204020204" pitchFamily="34" charset="-122"/>
                          <a:ea typeface="微软雅黑" panose="020B0503020204020204" pitchFamily="34" charset="-122"/>
                          <a:cs typeface="Times New Roman" panose="02020603050405020304"/>
                        </a:rPr>
                        <a:t>年</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spcAft>
                          <a:spcPts val="0"/>
                        </a:spcAft>
                      </a:pPr>
                      <a:endParaRPr lang="en-US"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b="1" kern="100" dirty="0" smtClean="0">
                          <a:latin typeface="微软雅黑" panose="020B0503020204020204" pitchFamily="34" charset="-122"/>
                          <a:ea typeface="微软雅黑" panose="020B0503020204020204" pitchFamily="34" charset="-122"/>
                          <a:cs typeface="Times New Roman" panose="02020603050405020304"/>
                        </a:rPr>
                        <a:t>  2021</a:t>
                      </a:r>
                      <a:r>
                        <a:rPr lang="zh-CN" altLang="en-US" sz="1600" b="1" kern="100" dirty="0" smtClean="0">
                          <a:latin typeface="微软雅黑" panose="020B0503020204020204" pitchFamily="34" charset="-122"/>
                          <a:ea typeface="微软雅黑" panose="020B0503020204020204" pitchFamily="34" charset="-122"/>
                          <a:cs typeface="Times New Roman" panose="02020603050405020304"/>
                        </a:rPr>
                        <a:t>年</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r>
              <a:tr h="708521">
                <a:tc>
                  <a:txBody>
                    <a:bodyPr/>
                    <a:lstStyle/>
                    <a:p>
                      <a:pPr indent="266700" algn="ctr">
                        <a:spcAft>
                          <a:spcPts val="0"/>
                        </a:spcAft>
                      </a:pPr>
                      <a:endParaRPr lang="en-US" altLang="zh-CN"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r>
                        <a:rPr lang="zh-CN" sz="1600" kern="100" dirty="0" smtClean="0">
                          <a:latin typeface="微软雅黑" panose="020B0503020204020204" pitchFamily="34" charset="-122"/>
                          <a:ea typeface="微软雅黑" panose="020B0503020204020204" pitchFamily="34" charset="-122"/>
                          <a:cs typeface="Times New Roman" panose="02020603050405020304"/>
                        </a:rPr>
                        <a:t>非</a:t>
                      </a:r>
                      <a:r>
                        <a:rPr lang="zh-CN" sz="1600" kern="100" dirty="0">
                          <a:latin typeface="微软雅黑" panose="020B0503020204020204" pitchFamily="34" charset="-122"/>
                          <a:ea typeface="微软雅黑" panose="020B0503020204020204" pitchFamily="34" charset="-122"/>
                          <a:cs typeface="Times New Roman" panose="02020603050405020304"/>
                        </a:rPr>
                        <a:t>甲烷总烃排放量</a:t>
                      </a:r>
                    </a:p>
                    <a:p>
                      <a:pPr indent="266700" algn="ctr">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（吨）</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spcAft>
                          <a:spcPts val="0"/>
                        </a:spcAft>
                      </a:pPr>
                      <a:endParaRPr lang="en-US"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5.523</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spcAft>
                          <a:spcPts val="0"/>
                        </a:spcAft>
                      </a:pPr>
                      <a:endParaRPr lang="en-US"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17.64</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spcAft>
                          <a:spcPts val="0"/>
                        </a:spcAft>
                      </a:pPr>
                      <a:endParaRPr lang="en-US"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16.06</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01065">
                <a:tc>
                  <a:txBody>
                    <a:bodyPr/>
                    <a:lstStyle/>
                    <a:p>
                      <a:pPr marL="0" marR="0" indent="266700" algn="ctr" defTabSz="914400" rtl="0" eaLnBrk="1" fontAlgn="auto" latinLnBrk="0" hangingPunct="1">
                        <a:lnSpc>
                          <a:spcPct val="90000"/>
                        </a:lnSpc>
                        <a:spcBef>
                          <a:spcPts val="0"/>
                        </a:spcBef>
                        <a:spcAft>
                          <a:spcPts val="0"/>
                        </a:spcAft>
                        <a:buClrTx/>
                        <a:buSzTx/>
                        <a:buFontTx/>
                        <a:buNone/>
                        <a:defRPr/>
                      </a:pP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marR="0" indent="266700" algn="ctr" defTabSz="914400" rtl="0" eaLnBrk="1" fontAlgn="auto" latinLnBrk="0" hangingPunct="1">
                        <a:lnSpc>
                          <a:spcPct val="90000"/>
                        </a:lnSpc>
                        <a:spcBef>
                          <a:spcPts val="0"/>
                        </a:spcBef>
                        <a:spcAft>
                          <a:spcPts val="0"/>
                        </a:spcAft>
                        <a:buClrTx/>
                        <a:buSzTx/>
                        <a:buFontTx/>
                        <a:buNone/>
                        <a:defRPr/>
                      </a:pPr>
                      <a:r>
                        <a:rPr lang="zh-CN" alt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排放密度</a:t>
                      </a:r>
                    </a:p>
                    <a:p>
                      <a:pPr marL="0" marR="0" indent="266700" algn="ctr" defTabSz="914400" rtl="0" eaLnBrk="1" fontAlgn="auto" latinLnBrk="0" hangingPunct="1">
                        <a:lnSpc>
                          <a:spcPct val="90000"/>
                        </a:lnSpc>
                        <a:spcBef>
                          <a:spcPts val="0"/>
                        </a:spcBef>
                        <a:spcAft>
                          <a:spcPts val="0"/>
                        </a:spcAft>
                        <a:buClrTx/>
                        <a:buSzTx/>
                        <a:buFontTx/>
                        <a:buNone/>
                        <a:defRPr/>
                      </a:pPr>
                      <a:r>
                        <a:rPr lang="zh-CN"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（吨</a:t>
                      </a: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zh-CN"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产量单位（付）</a:t>
                      </a:r>
                      <a:r>
                        <a:rPr lang="zh-CN" alt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marR="0" indent="266700" algn="ctr" defTabSz="914400" rtl="0" eaLnBrk="1" fontAlgn="auto" latinLnBrk="0" hangingPunct="1">
                        <a:lnSpc>
                          <a:spcPct val="100000"/>
                        </a:lnSpc>
                        <a:spcBef>
                          <a:spcPts val="0"/>
                        </a:spcBef>
                        <a:spcAft>
                          <a:spcPts val="0"/>
                        </a:spcAft>
                        <a:buClrTx/>
                        <a:buSzTx/>
                        <a:buFontTx/>
                        <a:buNone/>
                        <a:defRPr/>
                      </a:pP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ctr" defTabSz="914400" rtl="0" eaLnBrk="1" latinLnBrk="0" hangingPunct="1">
                        <a:spcAft>
                          <a:spcPts val="0"/>
                        </a:spcAft>
                      </a:pP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indent="266700" algn="ctr" defTabSz="914400" rtl="0" eaLnBrk="1" latinLnBrk="0" hangingPunct="1">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0.00000048</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ctr" defTabSz="914400" rtl="0" eaLnBrk="1" latinLnBrk="0" hangingPunct="1">
                        <a:spcAft>
                          <a:spcPts val="0"/>
                        </a:spcAft>
                      </a:pP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indent="266700" algn="just" defTabSz="914400" rtl="0" eaLnBrk="1" latinLnBrk="0" hangingPunct="1">
                        <a:lnSpc>
                          <a:spcPct val="130000"/>
                        </a:lnSpc>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0.0000013</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266700" algn="just" defTabSz="914400" rtl="0" eaLnBrk="1" fontAlgn="auto" latinLnBrk="0" hangingPunct="1">
                        <a:lnSpc>
                          <a:spcPct val="240000"/>
                        </a:lnSpc>
                        <a:spcBef>
                          <a:spcPts val="0"/>
                        </a:spcBef>
                        <a:spcAft>
                          <a:spcPts val="0"/>
                        </a:spcAft>
                        <a:buClrTx/>
                        <a:buSzTx/>
                        <a:buFontTx/>
                        <a:buNone/>
                        <a:defRPr/>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0.0000013</a:t>
                      </a:r>
                      <a:endParaRPr lang="zh-CN"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indent="266700" algn="ctr" defTabSz="914400" rtl="0" eaLnBrk="1" latinLnBrk="0" hangingPunct="1">
                        <a:spcAft>
                          <a:spcPts val="0"/>
                        </a:spcAft>
                      </a:pPr>
                      <a:endParaRPr lang="zh-CN"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3" name="表格 2"/>
          <p:cNvGraphicFramePr>
            <a:graphicFrameLocks noGrp="1"/>
          </p:cNvGraphicFramePr>
          <p:nvPr>
            <p:custDataLst>
              <p:tags r:id="rId1"/>
            </p:custDataLst>
          </p:nvPr>
        </p:nvGraphicFramePr>
        <p:xfrm>
          <a:off x="584835" y="1484630"/>
          <a:ext cx="7730490" cy="388620"/>
        </p:xfrm>
        <a:graphic>
          <a:graphicData uri="http://schemas.openxmlformats.org/drawingml/2006/table">
            <a:tbl>
              <a:tblPr/>
              <a:tblGrid>
                <a:gridCol w="7730490"/>
              </a:tblGrid>
              <a:tr h="388620">
                <a:tc>
                  <a:txBody>
                    <a:bodyPr/>
                    <a:lstStyle/>
                    <a:p>
                      <a:pPr marL="304800" indent="266700" algn="just">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公司生产工艺和设施会产生有害及无害废弃，</a:t>
                      </a:r>
                      <a:r>
                        <a:rPr lang="en-US" sz="1600" kern="100" dirty="0" smtClean="0">
                          <a:latin typeface="微软雅黑" panose="020B0503020204020204" pitchFamily="34" charset="-122"/>
                          <a:ea typeface="微软雅黑" panose="020B0503020204020204" pitchFamily="34" charset="-122"/>
                          <a:cs typeface="Times New Roman" panose="02020603050405020304"/>
                        </a:rPr>
                        <a:t>2023</a:t>
                      </a:r>
                      <a:r>
                        <a:rPr lang="zh-CN" sz="1600" kern="100" dirty="0" smtClean="0">
                          <a:latin typeface="微软雅黑" panose="020B0503020204020204" pitchFamily="34" charset="-122"/>
                          <a:ea typeface="微软雅黑" panose="020B0503020204020204" pitchFamily="34" charset="-122"/>
                          <a:cs typeface="Times New Roman" panose="02020603050405020304"/>
                        </a:rPr>
                        <a:t>年</a:t>
                      </a:r>
                      <a:r>
                        <a:rPr lang="zh-CN" sz="1600" kern="100" dirty="0">
                          <a:latin typeface="微软雅黑" panose="020B0503020204020204" pitchFamily="34" charset="-122"/>
                          <a:ea typeface="微软雅黑" panose="020B0503020204020204" pitchFamily="34" charset="-122"/>
                          <a:cs typeface="Times New Roman" panose="02020603050405020304"/>
                        </a:rPr>
                        <a:t>有害废弃物产生量</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234</a:t>
                      </a:r>
                      <a:r>
                        <a:rPr lang="zh-CN" sz="1600" kern="100" dirty="0" smtClean="0">
                          <a:latin typeface="微软雅黑" panose="020B0503020204020204" pitchFamily="34" charset="-122"/>
                          <a:ea typeface="微软雅黑" panose="020B0503020204020204" pitchFamily="34" charset="-122"/>
                          <a:cs typeface="Times New Roman" panose="02020603050405020304"/>
                        </a:rPr>
                        <a:t>吨</a:t>
                      </a:r>
                      <a:r>
                        <a:rPr lang="zh-CN" sz="1600" kern="100" dirty="0">
                          <a:latin typeface="微软雅黑" panose="020B0503020204020204" pitchFamily="34" charset="-122"/>
                          <a:ea typeface="微软雅黑" panose="020B0503020204020204" pitchFamily="34" charset="-122"/>
                          <a:cs typeface="Times New Roman" panose="02020603050405020304"/>
                        </a:rPr>
                        <a:t>。</a:t>
                      </a: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nvGraphicFramePr>
        <p:xfrm>
          <a:off x="971550" y="3068638"/>
          <a:ext cx="7200900" cy="1170432"/>
        </p:xfrm>
        <a:graphic>
          <a:graphicData uri="http://schemas.openxmlformats.org/drawingml/2006/table">
            <a:tbl>
              <a:tblPr/>
              <a:tblGrid>
                <a:gridCol w="7200900"/>
              </a:tblGrid>
              <a:tr h="1023937">
                <a:tc>
                  <a:txBody>
                    <a:bodyPr/>
                    <a:lstStyle/>
                    <a:p>
                      <a:pPr algn="l">
                        <a:lnSpc>
                          <a:spcPct val="120000"/>
                        </a:lnSpc>
                        <a:spcBef>
                          <a:spcPts val="600"/>
                        </a:spcBef>
                        <a:spcAft>
                          <a:spcPts val="0"/>
                        </a:spcAft>
                      </a:pPr>
                      <a:r>
                        <a:rPr lang="en-US" altLang="zh-CN" sz="14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en-US" altLang="zh-CN" sz="16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负责</a:t>
                      </a:r>
                      <a:r>
                        <a:rPr lang="zh-CN" sz="1600" spc="40" dirty="0">
                          <a:solidFill>
                            <a:srgbClr val="000000"/>
                          </a:solidFill>
                          <a:latin typeface="微软雅黑" panose="020B0503020204020204" pitchFamily="34" charset="-122"/>
                          <a:ea typeface="微软雅黑" panose="020B0503020204020204" pitchFamily="34" charset="-122"/>
                          <a:cs typeface="IALKFU+MSungHK-Light"/>
                        </a:rPr>
                        <a:t>处理废弃物的人员均已接受相关培训，且有害废弃物则由具有资质的公司按照适用规定及</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条例进行收集与妥善处理。本公司向负责处理废弃物及相</a:t>
                      </a:r>
                      <a:r>
                        <a:rPr lang="zh-CN" sz="1600" spc="40" dirty="0">
                          <a:solidFill>
                            <a:srgbClr val="000000"/>
                          </a:solidFill>
                          <a:latin typeface="微软雅黑" panose="020B0503020204020204" pitchFamily="34" charset="-122"/>
                          <a:ea typeface="微软雅黑" panose="020B0503020204020204" pitchFamily="34" charset="-122"/>
                          <a:cs typeface="IALKFU+MSungHK-Light"/>
                        </a:rPr>
                        <a:t>关事宜</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的</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员工</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提供</a:t>
                      </a:r>
                      <a:r>
                        <a:rPr lang="zh-CN" sz="1600" spc="40" dirty="0">
                          <a:solidFill>
                            <a:srgbClr val="000000"/>
                          </a:solidFill>
                          <a:latin typeface="微软雅黑" panose="020B0503020204020204" pitchFamily="34" charset="-122"/>
                          <a:ea typeface="微软雅黑" panose="020B0503020204020204" pitchFamily="34" charset="-122"/>
                          <a:cs typeface="IALKFU+MSungHK-Light"/>
                        </a:rPr>
                        <a:t>专门培训，使彼等知悉安全处理废弃物的正确方法。</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所有</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员工</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均</a:t>
                      </a:r>
                      <a:r>
                        <a:rPr lang="zh-CN" sz="1600" spc="40" dirty="0">
                          <a:solidFill>
                            <a:srgbClr val="000000"/>
                          </a:solidFill>
                          <a:latin typeface="微软雅黑" panose="020B0503020204020204" pitchFamily="34" charset="-122"/>
                          <a:ea typeface="微软雅黑" panose="020B0503020204020204" pitchFamily="34" charset="-122"/>
                          <a:cs typeface="IALKFU+MSungHK-Light"/>
                        </a:rPr>
                        <a:t>被反复要求确保可回</a:t>
                      </a:r>
                      <a:r>
                        <a:rPr lang="zh-CN" sz="1600" spc="-5" dirty="0">
                          <a:solidFill>
                            <a:srgbClr val="000000"/>
                          </a:solidFill>
                          <a:latin typeface="微软雅黑" panose="020B0503020204020204" pitchFamily="34" charset="-122"/>
                          <a:ea typeface="微软雅黑" panose="020B0503020204020204" pitchFamily="34" charset="-122"/>
                          <a:cs typeface="IALKFU+MSungHK-Light"/>
                        </a:rPr>
                        <a:t>收物品不会被其他废物污染。</a:t>
                      </a:r>
                    </a:p>
                  </a:txBody>
                  <a:tcPr marL="0" marR="0" marT="0" marB="0">
                    <a:lnL>
                      <a:noFill/>
                    </a:lnL>
                    <a:lnR>
                      <a:noFill/>
                    </a:lnR>
                    <a:lnT>
                      <a:noFill/>
                    </a:lnT>
                    <a:lnB>
                      <a:noFill/>
                    </a:lnB>
                  </a:tcPr>
                </a:tc>
              </a:tr>
            </a:tbl>
          </a:graphicData>
        </a:graphic>
      </p:graphicFrame>
      <p:graphicFrame>
        <p:nvGraphicFramePr>
          <p:cNvPr id="8" name="表格 7"/>
          <p:cNvGraphicFramePr>
            <a:graphicFrameLocks noGrp="1"/>
          </p:cNvGraphicFramePr>
          <p:nvPr>
            <p:custDataLst>
              <p:tags r:id="rId2"/>
            </p:custDataLst>
          </p:nvPr>
        </p:nvGraphicFramePr>
        <p:xfrm>
          <a:off x="1547495" y="4437380"/>
          <a:ext cx="6450330" cy="1984248"/>
        </p:xfrm>
        <a:graphic>
          <a:graphicData uri="http://schemas.openxmlformats.org/drawingml/2006/table">
            <a:tbl>
              <a:tblPr/>
              <a:tblGrid>
                <a:gridCol w="6450330"/>
              </a:tblGrid>
              <a:tr h="1212850">
                <a:tc>
                  <a:txBody>
                    <a:bodyPr/>
                    <a:lstStyle/>
                    <a:p>
                      <a:pPr marL="0" marR="0" indent="0" algn="l" defTabSz="914400" rtl="0" eaLnBrk="1" fontAlgn="auto" latinLnBrk="0" hangingPunct="1">
                        <a:lnSpc>
                          <a:spcPct val="120000"/>
                        </a:lnSpc>
                        <a:spcBef>
                          <a:spcPts val="600"/>
                        </a:spcBef>
                        <a:spcAft>
                          <a:spcPts val="0"/>
                        </a:spcAft>
                        <a:buClrTx/>
                        <a:buSzTx/>
                        <a:buFontTx/>
                        <a:buNone/>
                        <a:defRPr/>
                      </a:pPr>
                      <a:r>
                        <a:rPr lang="zh-CN" altLang="zh-CN" sz="1400" dirty="0" smtClean="0">
                          <a:solidFill>
                            <a:srgbClr val="000000"/>
                          </a:solidFill>
                          <a:latin typeface="微软雅黑" panose="020B0503020204020204" pitchFamily="34" charset="-122"/>
                          <a:ea typeface="微软雅黑" panose="020B0503020204020204" pitchFamily="34" charset="-122"/>
                          <a:cs typeface="TPKWIM+TimesLTStd-Roman"/>
                        </a:rPr>
                        <a:t>•</a:t>
                      </a:r>
                      <a:r>
                        <a:rPr lang="zh-CN" altLang="zh-CN" sz="1600" spc="10" dirty="0" smtClean="0">
                          <a:solidFill>
                            <a:srgbClr val="000000"/>
                          </a:solidFill>
                          <a:latin typeface="微软雅黑" panose="020B0503020204020204" pitchFamily="34" charset="-122"/>
                          <a:ea typeface="微软雅黑" panose="020B0503020204020204" pitchFamily="34" charset="-122"/>
                          <a:cs typeface="IALKFU+MSungHK-Light"/>
                        </a:rPr>
                        <a:t>逐步引入</a:t>
                      </a:r>
                      <a:r>
                        <a:rPr lang="zh-CN" altLang="en-US" sz="1600" spc="10" dirty="0" smtClean="0">
                          <a:solidFill>
                            <a:srgbClr val="000000"/>
                          </a:solidFill>
                          <a:latin typeface="微软雅黑" panose="020B0503020204020204" pitchFamily="34" charset="-122"/>
                          <a:ea typeface="微软雅黑" panose="020B0503020204020204" pitchFamily="34" charset="-122"/>
                          <a:cs typeface="IALKFU+MSungHK-Light"/>
                        </a:rPr>
                        <a:t>先进的</a:t>
                      </a:r>
                      <a:r>
                        <a:rPr lang="zh-CN" altLang="zh-CN" sz="1600" spc="10" dirty="0" smtClean="0">
                          <a:solidFill>
                            <a:srgbClr val="000000"/>
                          </a:solidFill>
                          <a:latin typeface="微软雅黑" panose="020B0503020204020204" pitchFamily="34" charset="-122"/>
                          <a:ea typeface="微软雅黑" panose="020B0503020204020204" pitchFamily="34" charset="-122"/>
                          <a:cs typeface="IALKFU+MSungHK-Light"/>
                        </a:rPr>
                        <a:t>环保设备及工艺。</a:t>
                      </a:r>
                      <a:endParaRPr lang="zh-CN" altLang="zh-CN" sz="2000" dirty="0" smtClean="0">
                        <a:latin typeface="微软雅黑" panose="020B0503020204020204" pitchFamily="34" charset="-122"/>
                        <a:ea typeface="微软雅黑" panose="020B0503020204020204" pitchFamily="34" charset="-122"/>
                        <a:cs typeface="Times New Roman" panose="02020603050405020304"/>
                      </a:endParaRPr>
                    </a:p>
                    <a:p>
                      <a:pPr algn="l">
                        <a:lnSpc>
                          <a:spcPct val="120000"/>
                        </a:lnSpc>
                        <a:spcBef>
                          <a:spcPts val="600"/>
                        </a:spcBef>
                        <a:spcAft>
                          <a:spcPts val="0"/>
                        </a:spcAft>
                      </a:pPr>
                      <a:r>
                        <a:rPr lang="zh-CN" sz="1600" dirty="0" smtClean="0">
                          <a:solidFill>
                            <a:srgbClr val="000000"/>
                          </a:solidFill>
                          <a:latin typeface="微软雅黑" panose="020B0503020204020204" pitchFamily="34" charset="-122"/>
                          <a:ea typeface="微软雅黑" panose="020B0503020204020204" pitchFamily="34" charset="-122"/>
                          <a:cs typeface="TPKWIM+TimesLTStd-Roman"/>
                        </a:rPr>
                        <a:t>•</a:t>
                      </a:r>
                      <a:r>
                        <a:rPr lang="zh-CN" sz="1600" spc="10" dirty="0" smtClean="0">
                          <a:solidFill>
                            <a:srgbClr val="000000"/>
                          </a:solidFill>
                          <a:latin typeface="微软雅黑" panose="020B0503020204020204" pitchFamily="34" charset="-122"/>
                          <a:ea typeface="微软雅黑" panose="020B0503020204020204" pitchFamily="34" charset="-122"/>
                          <a:cs typeface="Times New Roman" panose="02020603050405020304"/>
                        </a:rPr>
                        <a:t> </a:t>
                      </a:r>
                      <a:r>
                        <a:rPr lang="zh-CN" sz="1600" spc="30" dirty="0">
                          <a:solidFill>
                            <a:srgbClr val="000000"/>
                          </a:solidFill>
                          <a:latin typeface="微软雅黑" panose="020B0503020204020204" pitchFamily="34" charset="-122"/>
                          <a:ea typeface="微软雅黑" panose="020B0503020204020204" pitchFamily="34" charset="-122"/>
                          <a:cs typeface="IALKFU+MSungHK-Light"/>
                        </a:rPr>
                        <a:t>鼓励重复使用已使用的信封及</a:t>
                      </a:r>
                      <a:r>
                        <a:rPr lang="zh-CN" sz="1600" spc="30" dirty="0" smtClean="0">
                          <a:solidFill>
                            <a:srgbClr val="000000"/>
                          </a:solidFill>
                          <a:latin typeface="微软雅黑" panose="020B0503020204020204" pitchFamily="34" charset="-122"/>
                          <a:ea typeface="微软雅黑" panose="020B0503020204020204" pitchFamily="34" charset="-122"/>
                          <a:cs typeface="IALKFU+MSungHK-Light"/>
                        </a:rPr>
                        <a:t>活页夹</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等</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材料。</a:t>
                      </a:r>
                      <a:endParaRPr lang="zh-CN" sz="2000" dirty="0">
                        <a:latin typeface="微软雅黑" panose="020B0503020204020204" pitchFamily="34" charset="-122"/>
                        <a:ea typeface="微软雅黑" panose="020B0503020204020204" pitchFamily="34" charset="-122"/>
                        <a:cs typeface="Times New Roman" panose="02020603050405020304"/>
                      </a:endParaRPr>
                    </a:p>
                    <a:p>
                      <a:pPr marL="0" algn="l" defTabSz="914400" rtl="0" eaLnBrk="1" latinLnBrk="0" hangingPunct="1">
                        <a:lnSpc>
                          <a:spcPct val="120000"/>
                        </a:lnSpc>
                        <a:spcBef>
                          <a:spcPts val="185"/>
                        </a:spcBef>
                        <a:spcAft>
                          <a:spcPts val="0"/>
                        </a:spcAft>
                      </a:pPr>
                      <a:r>
                        <a:rPr lang="zh-CN" altLang="zh-CN" sz="1600" kern="1200" dirty="0">
                          <a:solidFill>
                            <a:srgbClr val="000000"/>
                          </a:solidFill>
                          <a:latin typeface="微软雅黑" panose="020B0503020204020204" pitchFamily="34" charset="-122"/>
                          <a:ea typeface="微软雅黑" panose="020B0503020204020204" pitchFamily="34" charset="-122"/>
                          <a:cs typeface="TPKWIM+TimesLTStd-Roman"/>
                        </a:rPr>
                        <a:t>• 已使用的碳粉盒及损坏的家俬由</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专业回收</a:t>
                      </a:r>
                      <a:r>
                        <a:rPr lang="zh-CN" altLang="zh-CN" sz="1600" kern="1200" dirty="0">
                          <a:solidFill>
                            <a:srgbClr val="000000"/>
                          </a:solidFill>
                          <a:latin typeface="微软雅黑" panose="020B0503020204020204" pitchFamily="34" charset="-122"/>
                          <a:ea typeface="微软雅黑" panose="020B0503020204020204" pitchFamily="34" charset="-122"/>
                          <a:cs typeface="TPKWIM+TimesLTStd-Roman"/>
                        </a:rPr>
                        <a:t>公司收集及</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回收。</a:t>
                      </a:r>
                      <a:endParaRPr lang="en-US" altLang="zh-CN" sz="1600" kern="1200" dirty="0" smtClean="0">
                        <a:solidFill>
                          <a:srgbClr val="000000"/>
                        </a:solidFill>
                        <a:latin typeface="微软雅黑" panose="020B0503020204020204" pitchFamily="34" charset="-122"/>
                        <a:ea typeface="微软雅黑" panose="020B0503020204020204" pitchFamily="34" charset="-122"/>
                        <a:cs typeface="TPKWIM+TimesLTStd-Roman"/>
                      </a:endParaRPr>
                    </a:p>
                    <a:p>
                      <a:pPr marL="0" algn="l" defTabSz="914400" rtl="0" eaLnBrk="1" latinLnBrk="0" hangingPunct="1">
                        <a:lnSpc>
                          <a:spcPct val="120000"/>
                        </a:lnSpc>
                        <a:spcBef>
                          <a:spcPts val="600"/>
                        </a:spcBef>
                        <a:spcAft>
                          <a:spcPts val="0"/>
                        </a:spcAft>
                      </a:pP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 避免使用一次性塑料制品。</a:t>
                      </a:r>
                    </a:p>
                    <a:p>
                      <a:pPr marL="0" algn="l" defTabSz="914400" rtl="0" eaLnBrk="1" latinLnBrk="0" hangingPunct="1">
                        <a:lnSpc>
                          <a:spcPct val="120000"/>
                        </a:lnSpc>
                        <a:spcBef>
                          <a:spcPts val="185"/>
                        </a:spcBef>
                        <a:spcAft>
                          <a:spcPts val="0"/>
                        </a:spcAft>
                      </a:pP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 鼓励</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员工</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双面打印及重复使用单面打印纸张。</a:t>
                      </a:r>
                    </a:p>
                    <a:p>
                      <a:pPr marL="0" algn="l" defTabSz="914400" rtl="0" eaLnBrk="1" latinLnBrk="0" hangingPunct="1">
                        <a:lnSpc>
                          <a:spcPct val="120000"/>
                        </a:lnSpc>
                        <a:spcBef>
                          <a:spcPts val="185"/>
                        </a:spcBef>
                        <a:spcAft>
                          <a:spcPts val="0"/>
                        </a:spcAft>
                      </a:pP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 透过通讯技术减少纸张消耗（例如</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：上</a:t>
                      </a:r>
                      <a:r>
                        <a:rPr lang="en-US"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MES</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系统； </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增</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加电子邮件通讯）</a:t>
                      </a:r>
                    </a:p>
                  </a:txBody>
                  <a:tcPr marL="0" marR="0" marT="0" marB="0">
                    <a:lnL>
                      <a:noFill/>
                    </a:lnL>
                    <a:lnR>
                      <a:noFill/>
                    </a:lnR>
                    <a:lnT>
                      <a:noFill/>
                    </a:lnT>
                    <a:lnB>
                      <a:noFill/>
                    </a:lnB>
                  </a:tcPr>
                </a:tc>
              </a:tr>
            </a:tbl>
          </a:graphicData>
        </a:graphic>
      </p:graphicFrame>
      <p:graphicFrame>
        <p:nvGraphicFramePr>
          <p:cNvPr id="11" name="表格 10"/>
          <p:cNvGraphicFramePr>
            <a:graphicFrameLocks noGrp="1"/>
          </p:cNvGraphicFramePr>
          <p:nvPr>
            <p:custDataLst>
              <p:tags r:id="rId3"/>
            </p:custDataLst>
          </p:nvPr>
        </p:nvGraphicFramePr>
        <p:xfrm>
          <a:off x="468630" y="1196975"/>
          <a:ext cx="1319530" cy="166370"/>
        </p:xfrm>
        <a:graphic>
          <a:graphicData uri="http://schemas.openxmlformats.org/drawingml/2006/table">
            <a:tbl>
              <a:tblPr/>
              <a:tblGrid>
                <a:gridCol w="1319530"/>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4.6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废弃物</a:t>
                      </a:r>
                    </a:p>
                  </a:txBody>
                  <a:tcPr marL="0" marR="0" marT="0" marB="0">
                    <a:lnL>
                      <a:noFill/>
                    </a:lnL>
                    <a:lnR>
                      <a:noFill/>
                    </a:lnR>
                    <a:lnT>
                      <a:noFill/>
                    </a:lnT>
                    <a:lnB>
                      <a:noFill/>
                    </a:lnB>
                  </a:tcPr>
                </a:tc>
              </a:tr>
            </a:tbl>
          </a:graphicData>
        </a:graphic>
      </p:graphicFrame>
      <p:graphicFrame>
        <p:nvGraphicFramePr>
          <p:cNvPr id="10" name="表格 9"/>
          <p:cNvGraphicFramePr>
            <a:graphicFrameLocks noGrp="1"/>
          </p:cNvGraphicFramePr>
          <p:nvPr/>
        </p:nvGraphicFramePr>
        <p:xfrm>
          <a:off x="1259631" y="1916832"/>
          <a:ext cx="7272809" cy="1024890"/>
        </p:xfrm>
        <a:graphic>
          <a:graphicData uri="http://schemas.openxmlformats.org/drawingml/2006/table">
            <a:tbl>
              <a:tblPr/>
              <a:tblGrid>
                <a:gridCol w="1963954"/>
                <a:gridCol w="1730599"/>
                <a:gridCol w="1730599"/>
                <a:gridCol w="1847657"/>
              </a:tblGrid>
              <a:tr h="52115">
                <a:tc>
                  <a:txBody>
                    <a:bodyPr/>
                    <a:lstStyle/>
                    <a:p>
                      <a:pPr indent="266700" algn="just">
                        <a:spcAft>
                          <a:spcPts val="0"/>
                        </a:spcAft>
                      </a:pPr>
                      <a:r>
                        <a:rPr lang="en-US" altLang="zh-CN" sz="1600" b="1" kern="100" dirty="0">
                          <a:latin typeface="微软雅黑" panose="020B0503020204020204" pitchFamily="34" charset="-122"/>
                          <a:ea typeface="微软雅黑" panose="020B0503020204020204" pitchFamily="34" charset="-122"/>
                          <a:cs typeface="Times New Roman" panose="02020603050405020304"/>
                        </a:rPr>
                        <a:t>       </a:t>
                      </a:r>
                      <a:r>
                        <a:rPr lang="zh-CN" sz="1600" b="1" kern="100" dirty="0">
                          <a:latin typeface="微软雅黑" panose="020B0503020204020204" pitchFamily="34" charset="-122"/>
                          <a:ea typeface="微软雅黑" panose="020B0503020204020204" pitchFamily="34" charset="-122"/>
                          <a:cs typeface="Times New Roman" panose="02020603050405020304"/>
                        </a:rPr>
                        <a:t>年度</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just">
                        <a:spcAft>
                          <a:spcPts val="0"/>
                        </a:spcAft>
                      </a:pPr>
                      <a:r>
                        <a:rPr lang="en-US" altLang="zh-CN" sz="1600" b="1" kern="100" dirty="0" smtClean="0">
                          <a:latin typeface="微软雅黑" panose="020B0503020204020204" pitchFamily="34" charset="-122"/>
                          <a:ea typeface="微软雅黑" panose="020B0503020204020204" pitchFamily="34" charset="-122"/>
                          <a:cs typeface="Times New Roman" panose="02020603050405020304"/>
                        </a:rPr>
                        <a:t>2023</a:t>
                      </a:r>
                      <a:r>
                        <a:rPr lang="zh-CN" altLang="en-US" sz="1600" b="1" kern="100" dirty="0" smtClean="0">
                          <a:latin typeface="微软雅黑" panose="020B0503020204020204" pitchFamily="34" charset="-122"/>
                          <a:ea typeface="微软雅黑" panose="020B0503020204020204" pitchFamily="34" charset="-122"/>
                          <a:cs typeface="Times New Roman" panose="02020603050405020304"/>
                        </a:rPr>
                        <a:t>年</a:t>
                      </a:r>
                      <a:endParaRPr lang="zh-CN" altLang="en-US" sz="1600" b="1"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just">
                        <a:spcAft>
                          <a:spcPts val="0"/>
                        </a:spcAft>
                      </a:pPr>
                      <a:r>
                        <a:rPr lang="en-US" sz="1400" b="1" kern="100" dirty="0">
                          <a:latin typeface="微软雅黑" panose="020B0503020204020204" pitchFamily="34" charset="-122"/>
                          <a:ea typeface="微软雅黑" panose="020B0503020204020204" pitchFamily="34" charset="-122"/>
                          <a:cs typeface="Times New Roman" panose="02020603050405020304"/>
                        </a:rPr>
                        <a:t>    </a:t>
                      </a:r>
                      <a:r>
                        <a:rPr lang="en-US" sz="1600" b="1" kern="100" dirty="0">
                          <a:latin typeface="微软雅黑" panose="020B0503020204020204" pitchFamily="34" charset="-122"/>
                          <a:ea typeface="微软雅黑" panose="020B0503020204020204" pitchFamily="34" charset="-122"/>
                          <a:cs typeface="Times New Roman" panose="02020603050405020304"/>
                        </a:rPr>
                        <a:t>2022</a:t>
                      </a:r>
                      <a:r>
                        <a:rPr lang="zh-CN" altLang="en-US" sz="1600" b="1" kern="100" dirty="0">
                          <a:latin typeface="微软雅黑" panose="020B0503020204020204" pitchFamily="34" charset="-122"/>
                          <a:ea typeface="微软雅黑" panose="020B0503020204020204" pitchFamily="34" charset="-122"/>
                          <a:cs typeface="Times New Roman" panose="02020603050405020304"/>
                        </a:rPr>
                        <a:t>年</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just">
                        <a:spcAft>
                          <a:spcPts val="0"/>
                        </a:spcAft>
                      </a:pPr>
                      <a:r>
                        <a:rPr lang="en-US" sz="1400" b="1" kern="100" dirty="0">
                          <a:latin typeface="微软雅黑" panose="020B0503020204020204" pitchFamily="34" charset="-122"/>
                          <a:ea typeface="微软雅黑" panose="020B0503020204020204" pitchFamily="34" charset="-122"/>
                          <a:cs typeface="Times New Roman" panose="02020603050405020304"/>
                        </a:rPr>
                        <a:t>    </a:t>
                      </a:r>
                      <a:r>
                        <a:rPr lang="en-US" sz="1600" b="1" kern="100" dirty="0">
                          <a:latin typeface="微软雅黑" panose="020B0503020204020204" pitchFamily="34" charset="-122"/>
                          <a:ea typeface="微软雅黑" panose="020B0503020204020204" pitchFamily="34" charset="-122"/>
                          <a:cs typeface="Times New Roman" panose="02020603050405020304"/>
                        </a:rPr>
                        <a:t> 2021</a:t>
                      </a:r>
                      <a:r>
                        <a:rPr lang="zh-CN" altLang="en-US" sz="1600" b="1" kern="100" dirty="0">
                          <a:latin typeface="微软雅黑" panose="020B0503020204020204" pitchFamily="34" charset="-122"/>
                          <a:ea typeface="微软雅黑" panose="020B0503020204020204" pitchFamily="34" charset="-122"/>
                          <a:cs typeface="Times New Roman" panose="02020603050405020304"/>
                        </a:rPr>
                        <a:t>年</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r>
              <a:tr h="254000">
                <a:tc>
                  <a:txBody>
                    <a:bodyPr/>
                    <a:lstStyle/>
                    <a:p>
                      <a:pPr marL="0" indent="266700" algn="ctr" defTabSz="914400" rtl="0" eaLnBrk="1" latinLnBrk="0" hangingPunct="1">
                        <a:spcAft>
                          <a:spcPts val="0"/>
                        </a:spcAft>
                      </a:pPr>
                      <a:r>
                        <a:rPr lang="zh-CN" sz="1600" kern="100" dirty="0">
                          <a:solidFill>
                            <a:schemeClr val="tx1"/>
                          </a:solidFill>
                          <a:latin typeface="微软雅黑" panose="020B0503020204020204" pitchFamily="34" charset="-122"/>
                          <a:ea typeface="微软雅黑" panose="020B0503020204020204" pitchFamily="34" charset="-122"/>
                          <a:cs typeface="Times New Roman" panose="02020603050405020304"/>
                        </a:rPr>
                        <a:t>有害废弃物（吨）</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234</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193</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213</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25">
                <a:tc>
                  <a:txBody>
                    <a:bodyPr/>
                    <a:lstStyle/>
                    <a:p>
                      <a:pPr marL="0" indent="266700" algn="ctr" defTabSz="914400" rtl="0" eaLnBrk="1" latinLnBrk="0" hangingPunct="1">
                        <a:spcAft>
                          <a:spcPts val="0"/>
                        </a:spcAft>
                      </a:pPr>
                      <a:r>
                        <a:rPr lang="zh-CN" sz="1600" kern="100" dirty="0">
                          <a:solidFill>
                            <a:schemeClr val="tx1"/>
                          </a:solidFill>
                          <a:latin typeface="微软雅黑" panose="020B0503020204020204" pitchFamily="34" charset="-122"/>
                          <a:ea typeface="微软雅黑" panose="020B0503020204020204" pitchFamily="34" charset="-122"/>
                          <a:cs typeface="Times New Roman" panose="02020603050405020304"/>
                        </a:rPr>
                        <a:t>无害废弃物（吨）</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131.9</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54</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59</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25">
                <a:tc>
                  <a:txBody>
                    <a:bodyPr/>
                    <a:lstStyle/>
                    <a:p>
                      <a:pPr marL="0" indent="266700" algn="ctr" defTabSz="914400" rtl="0" eaLnBrk="1" latinLnBrk="0" hangingPunct="1">
                        <a:spcAft>
                          <a:spcPts val="0"/>
                        </a:spcAft>
                      </a:pPr>
                      <a:r>
                        <a:rPr lang="zh-CN" alt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排放密度（吨</a:t>
                      </a: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zh-CN" alt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付）</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0.000032</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0.000019</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0.000020</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4" name="表格 3"/>
          <p:cNvGraphicFramePr>
            <a:graphicFrameLocks noGrp="1"/>
          </p:cNvGraphicFramePr>
          <p:nvPr>
            <p:extLst>
              <p:ext uri="{D42A27DB-BD31-4B8C-83A1-F6EECF244321}">
                <p14:modId xmlns="" xmlns:p14="http://schemas.microsoft.com/office/powerpoint/2010/main" val="2377663320"/>
              </p:ext>
            </p:extLst>
          </p:nvPr>
        </p:nvGraphicFramePr>
        <p:xfrm>
          <a:off x="179388" y="1128713"/>
          <a:ext cx="8856662" cy="1762367"/>
        </p:xfrm>
        <a:graphic>
          <a:graphicData uri="http://schemas.openxmlformats.org/drawingml/2006/table">
            <a:tbl>
              <a:tblPr/>
              <a:tblGrid>
                <a:gridCol w="8856662"/>
              </a:tblGrid>
              <a:tr h="1005661">
                <a:tc>
                  <a:txBody>
                    <a:bodyPr/>
                    <a:lstStyle/>
                    <a:p>
                      <a:pPr algn="l">
                        <a:lnSpc>
                          <a:spcPct val="120000"/>
                        </a:lnSpc>
                        <a:spcBef>
                          <a:spcPts val="600"/>
                        </a:spcBef>
                        <a:spcAft>
                          <a:spcPts val="0"/>
                        </a:spcAft>
                      </a:pP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      本公司高度重视员工及人才管理，尊重及保障员工权利，支持员工在工作中不断学习及发展。</a:t>
                      </a:r>
                      <a:endParaRPr lang="en-US" sz="1600" spc="15" dirty="0" smtClean="0">
                        <a:solidFill>
                          <a:srgbClr val="000000"/>
                        </a:solidFill>
                        <a:latin typeface="微软雅黑" panose="020B0503020204020204" pitchFamily="34" charset="-122"/>
                        <a:ea typeface="微软雅黑" panose="020B0503020204020204" pitchFamily="34" charset="-122"/>
                        <a:cs typeface="IALKFU+MSungHK-Light"/>
                      </a:endParaRPr>
                    </a:p>
                    <a:p>
                      <a:pPr algn="l">
                        <a:lnSpc>
                          <a:spcPct val="120000"/>
                        </a:lnSpc>
                        <a:spcBef>
                          <a:spcPts val="600"/>
                        </a:spcBef>
                        <a:spcAft>
                          <a:spcPts val="0"/>
                        </a:spcAft>
                      </a:pP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我们继续加</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强安全及培训系统，为员工创造健康及安全的工作环境。</a:t>
                      </a:r>
                      <a:endParaRPr lang="en-US" sz="1400" spc="20" dirty="0" smtClean="0">
                        <a:solidFill>
                          <a:srgbClr val="000000"/>
                        </a:solidFill>
                        <a:latin typeface="微软雅黑" panose="020B0503020204020204" pitchFamily="34" charset="-122"/>
                        <a:ea typeface="微软雅黑" panose="020B0503020204020204" pitchFamily="34" charset="-122"/>
                        <a:cs typeface="IALKFU+MSungHK-Light"/>
                      </a:endParaRPr>
                    </a:p>
                    <a:p>
                      <a:pPr algn="l">
                        <a:lnSpc>
                          <a:spcPts val="1315"/>
                        </a:lnSpc>
                        <a:spcBef>
                          <a:spcPts val="185"/>
                        </a:spcBef>
                        <a:spcAft>
                          <a:spcPts val="0"/>
                        </a:spcAft>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185"/>
                        </a:spcBef>
                        <a:spcAft>
                          <a:spcPts val="0"/>
                        </a:spcAft>
                      </a:pPr>
                      <a:endParaRPr lang="zh-CN" sz="11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r h="719951">
                <a:tc>
                  <a:txBody>
                    <a:bodyPr/>
                    <a:lstStyle/>
                    <a:p>
                      <a:pPr algn="l">
                        <a:lnSpc>
                          <a:spcPts val="1315"/>
                        </a:lnSpc>
                        <a:spcBef>
                          <a:spcPts val="185"/>
                        </a:spcBef>
                        <a:spcAft>
                          <a:spcPts val="0"/>
                        </a:spcAft>
                      </a:pPr>
                      <a:endParaRPr lang="zh-CN" sz="11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
        <p:nvSpPr>
          <p:cNvPr id="19463" name="矩形 5"/>
          <p:cNvSpPr/>
          <p:nvPr/>
        </p:nvSpPr>
        <p:spPr>
          <a:xfrm>
            <a:off x="251520" y="2276872"/>
            <a:ext cx="3055620" cy="3338195"/>
          </a:xfrm>
          <a:prstGeom prst="rect">
            <a:avLst/>
          </a:prstGeom>
          <a:noFill/>
          <a:ln w="9525">
            <a:noFill/>
          </a:ln>
        </p:spPr>
        <p:txBody>
          <a:bodyPr wrap="square">
            <a:noAutofit/>
          </a:bodyPr>
          <a:lstStyle/>
          <a:p>
            <a:pPr algn="just" eaLnBrk="1" hangingPunct="1">
              <a:lnSpc>
                <a:spcPts val="1315"/>
              </a:lnSpc>
              <a:spcBef>
                <a:spcPts val="190"/>
              </a:spcBef>
              <a:buNone/>
            </a:pPr>
            <a:r>
              <a:rPr lang="en-US" altLang="zh-CN" b="1" dirty="0">
                <a:solidFill>
                  <a:schemeClr val="accent1"/>
                </a:solidFill>
                <a:latin typeface="微软雅黑" panose="020B0503020204020204" pitchFamily="34" charset="-122"/>
                <a:ea typeface="微软雅黑" panose="020B0503020204020204" pitchFamily="34" charset="-122"/>
              </a:rPr>
              <a:t>5.1 </a:t>
            </a:r>
            <a:r>
              <a:rPr lang="zh-CN" altLang="en-US" b="1" dirty="0">
                <a:solidFill>
                  <a:schemeClr val="accent1"/>
                </a:solidFill>
                <a:latin typeface="微软雅黑" panose="020B0503020204020204" pitchFamily="34" charset="-122"/>
                <a:ea typeface="微软雅黑" panose="020B0503020204020204" pitchFamily="34" charset="-122"/>
              </a:rPr>
              <a:t>员工概况</a:t>
            </a:r>
            <a:endParaRPr lang="en-US" altLang="zh-CN" b="1" dirty="0">
              <a:solidFill>
                <a:schemeClr val="accent1"/>
              </a:solidFill>
              <a:latin typeface="微软雅黑" panose="020B0503020204020204" pitchFamily="34" charset="-122"/>
              <a:ea typeface="微软雅黑" panose="020B0503020204020204" pitchFamily="34" charset="-122"/>
            </a:endParaRPr>
          </a:p>
          <a:p>
            <a:pPr algn="just" eaLnBrk="1" hangingPunct="1">
              <a:lnSpc>
                <a:spcPts val="1315"/>
              </a:lnSpc>
              <a:spcBef>
                <a:spcPts val="190"/>
              </a:spcBef>
              <a:buNone/>
            </a:pPr>
            <a:endParaRPr lang="en-US" altLang="zh-CN" sz="1400" b="1" dirty="0">
              <a:latin typeface="微软雅黑" panose="020B0503020204020204" pitchFamily="34" charset="-122"/>
              <a:ea typeface="微软雅黑" panose="020B0503020204020204" pitchFamily="34" charset="-122"/>
            </a:endParaRPr>
          </a:p>
          <a:p>
            <a:pPr algn="just" eaLnBrk="1" hangingPunct="1">
              <a:lnSpc>
                <a:spcPct val="150000"/>
              </a:lnSpc>
              <a:spcBef>
                <a:spcPts val="100"/>
              </a:spcBef>
              <a:buNone/>
            </a:pPr>
            <a:r>
              <a:rPr lang="zh-CN" altLang="en-US" sz="1600" dirty="0" smtClean="0">
                <a:latin typeface="微软雅黑" panose="020B0503020204020204" pitchFamily="34" charset="-122"/>
                <a:ea typeface="微软雅黑" panose="020B0503020204020204" pitchFamily="34" charset="-122"/>
              </a:rPr>
              <a:t>       于</a:t>
            </a:r>
            <a:r>
              <a:rPr lang="en-US" altLang="zh-CN" sz="1600" dirty="0" smtClean="0">
                <a:latin typeface="微软雅黑" panose="020B0503020204020204" pitchFamily="34" charset="-122"/>
                <a:ea typeface="微软雅黑" panose="020B0503020204020204" pitchFamily="34" charset="-122"/>
              </a:rPr>
              <a:t>2023</a:t>
            </a:r>
            <a:r>
              <a:rPr lang="zh-CN" altLang="zh-CN" sz="1600" dirty="0" smtClean="0">
                <a:latin typeface="微软雅黑" panose="020B0503020204020204" pitchFamily="34" charset="-122"/>
                <a:ea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rPr>
              <a:t>12</a:t>
            </a:r>
            <a:r>
              <a:rPr lang="zh-CN" altLang="zh-CN" sz="1600" dirty="0">
                <a:latin typeface="微软雅黑" panose="020B0503020204020204" pitchFamily="34" charset="-122"/>
                <a:ea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rPr>
              <a:t>31</a:t>
            </a:r>
            <a:r>
              <a:rPr lang="zh-CN" altLang="zh-CN" sz="1600" dirty="0">
                <a:latin typeface="微软雅黑" panose="020B0503020204020204" pitchFamily="34" charset="-122"/>
                <a:ea typeface="微软雅黑" panose="020B0503020204020204" pitchFamily="34" charset="-122"/>
              </a:rPr>
              <a:t>日，诚益光学共有员工</a:t>
            </a:r>
            <a:r>
              <a:rPr lang="en-US" altLang="zh-CN" sz="1600" dirty="0" smtClean="0">
                <a:latin typeface="微软雅黑" panose="020B0503020204020204" pitchFamily="34" charset="-122"/>
                <a:ea typeface="微软雅黑" panose="020B0503020204020204" pitchFamily="34" charset="-122"/>
              </a:rPr>
              <a:t>1950</a:t>
            </a:r>
            <a:r>
              <a:rPr lang="zh-CN" altLang="zh-CN" sz="1600" dirty="0" smtClean="0">
                <a:latin typeface="微软雅黑" panose="020B0503020204020204" pitchFamily="34" charset="-122"/>
                <a:ea typeface="微软雅黑" panose="020B0503020204020204" pitchFamily="34" charset="-122"/>
              </a:rPr>
              <a:t>名</a:t>
            </a:r>
            <a:r>
              <a:rPr lang="zh-CN" altLang="en-US" sz="1600" dirty="0">
                <a:latin typeface="微软雅黑" panose="020B0503020204020204" pitchFamily="34" charset="-122"/>
                <a:ea typeface="微软雅黑" panose="020B0503020204020204" pitchFamily="34" charset="-122"/>
              </a:rPr>
              <a:t>全职员工。按性别及年龄构成划分，员工总数</a:t>
            </a:r>
            <a:r>
              <a:rPr lang="zh-CN" altLang="zh-CN" sz="1600" dirty="0" smtClean="0">
                <a:latin typeface="微软雅黑" panose="020B0503020204020204" pitchFamily="34" charset="-122"/>
                <a:ea typeface="微软雅黑" panose="020B0503020204020204" pitchFamily="34" charset="-122"/>
              </a:rPr>
              <a:t>中</a:t>
            </a:r>
            <a:r>
              <a:rPr lang="en-US" altLang="zh-CN" sz="1600" dirty="0" smtClean="0">
                <a:latin typeface="微软雅黑" panose="020B0503020204020204" pitchFamily="34" charset="-122"/>
                <a:ea typeface="微软雅黑" panose="020B0503020204020204" pitchFamily="34" charset="-122"/>
              </a:rPr>
              <a:t>49.6%</a:t>
            </a:r>
            <a:r>
              <a:rPr lang="zh-CN" altLang="en-US" sz="1600" dirty="0">
                <a:latin typeface="微软雅黑" panose="020B0503020204020204" pitchFamily="34" charset="-122"/>
                <a:ea typeface="微软雅黑" panose="020B0503020204020204" pitchFamily="34" charset="-122"/>
              </a:rPr>
              <a:t>为男性，</a:t>
            </a:r>
            <a:r>
              <a:rPr lang="en-US" altLang="zh-CN" sz="1600" dirty="0" smtClean="0">
                <a:latin typeface="微软雅黑" panose="020B0503020204020204" pitchFamily="34" charset="-122"/>
                <a:ea typeface="微软雅黑" panose="020B0503020204020204" pitchFamily="34" charset="-122"/>
              </a:rPr>
              <a:t>50.4%</a:t>
            </a:r>
            <a:r>
              <a:rPr lang="zh-CN" altLang="en-US" sz="1600" dirty="0">
                <a:latin typeface="微软雅黑" panose="020B0503020204020204" pitchFamily="34" charset="-122"/>
                <a:ea typeface="微软雅黑" panose="020B0503020204020204" pitchFamily="34" charset="-122"/>
              </a:rPr>
              <a:t>为女</a:t>
            </a:r>
            <a:r>
              <a:rPr lang="zh-CN" altLang="zh-CN" sz="1600" dirty="0">
                <a:latin typeface="微软雅黑" panose="020B0503020204020204" pitchFamily="34" charset="-122"/>
                <a:ea typeface="微软雅黑" panose="020B0503020204020204" pitchFamily="34" charset="-122"/>
              </a:rPr>
              <a:t>性，</a:t>
            </a:r>
            <a:r>
              <a:rPr lang="en-US" altLang="zh-CN" sz="1600" dirty="0" smtClean="0">
                <a:latin typeface="微软雅黑" panose="020B0503020204020204" pitchFamily="34" charset="-122"/>
                <a:ea typeface="微软雅黑" panose="020B0503020204020204" pitchFamily="34" charset="-122"/>
              </a:rPr>
              <a:t>30–45</a:t>
            </a:r>
            <a:r>
              <a:rPr lang="zh-CN" altLang="en-US" sz="1600" dirty="0">
                <a:latin typeface="微软雅黑" panose="020B0503020204020204" pitchFamily="34" charset="-122"/>
                <a:ea typeface="微软雅黑" panose="020B0503020204020204" pitchFamily="34" charset="-122"/>
              </a:rPr>
              <a:t>岁年龄组占全体员工</a:t>
            </a:r>
            <a:r>
              <a:rPr lang="zh-CN" altLang="en-US" sz="1600" dirty="0" smtClean="0">
                <a:latin typeface="微软雅黑" panose="020B0503020204020204" pitchFamily="34" charset="-122"/>
                <a:ea typeface="微软雅黑" panose="020B0503020204020204" pitchFamily="34" charset="-122"/>
              </a:rPr>
              <a:t>的</a:t>
            </a:r>
            <a:r>
              <a:rPr lang="en-US" altLang="zh-CN" sz="1600" dirty="0" smtClean="0">
                <a:latin typeface="微软雅黑" panose="020B0503020204020204" pitchFamily="34" charset="-122"/>
                <a:ea typeface="微软雅黑" panose="020B0503020204020204" pitchFamily="34" charset="-122"/>
              </a:rPr>
              <a:t>49.1%</a:t>
            </a:r>
            <a:r>
              <a:rPr lang="zh-CN" altLang="zh-CN" sz="1600" dirty="0">
                <a:latin typeface="微软雅黑" panose="020B0503020204020204" pitchFamily="34" charset="-122"/>
                <a:ea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rPr>
              <a:t>2022</a:t>
            </a:r>
            <a:r>
              <a:rPr lang="zh-CN" altLang="zh-CN" sz="1600" dirty="0">
                <a:latin typeface="微软雅黑" panose="020B0503020204020204" pitchFamily="34" charset="-122"/>
                <a:ea typeface="微软雅黑" panose="020B0503020204020204" pitchFamily="34" charset="-122"/>
              </a:rPr>
              <a:t>年</a:t>
            </a:r>
            <a:r>
              <a:rPr lang="zh-CN" altLang="en-US" sz="1600" dirty="0">
                <a:latin typeface="微软雅黑" panose="020B0503020204020204" pitchFamily="34" charset="-122"/>
                <a:ea typeface="微软雅黑" panose="020B0503020204020204" pitchFamily="34" charset="-122"/>
              </a:rPr>
              <a:t>的总流失率为</a:t>
            </a: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2.3%</a:t>
            </a:r>
            <a:r>
              <a:rPr lang="zh-CN" altLang="en-US" sz="1600" dirty="0">
                <a:latin typeface="微软雅黑" panose="020B0503020204020204" pitchFamily="34" charset="-122"/>
                <a:ea typeface="微软雅黑" panose="020B0503020204020204" pitchFamily="34" charset="-122"/>
              </a:rPr>
              <a:t>。</a:t>
            </a:r>
          </a:p>
        </p:txBody>
      </p:sp>
      <p:pic>
        <p:nvPicPr>
          <p:cNvPr id="5" name="图片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563888" y="2440900"/>
            <a:ext cx="4896544" cy="3168352"/>
          </a:xfrm>
          <a:prstGeom prst="rect">
            <a:avLst/>
          </a:prstGeom>
        </p:spPr>
      </p:pic>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nvGraphicFramePr>
        <p:xfrm>
          <a:off x="1042988" y="1556703"/>
          <a:ext cx="6841380" cy="3408680"/>
        </p:xfrm>
        <a:graphic>
          <a:graphicData uri="http://schemas.openxmlformats.org/drawingml/2006/table">
            <a:tbl>
              <a:tblPr/>
              <a:tblGrid>
                <a:gridCol w="6841380"/>
              </a:tblGrid>
              <a:tr h="1383030">
                <a:tc>
                  <a:txBody>
                    <a:bodyPr/>
                    <a:lstStyle/>
                    <a:p>
                      <a:pPr algn="l">
                        <a:lnSpc>
                          <a:spcPts val="1315"/>
                        </a:lnSpc>
                        <a:spcBef>
                          <a:spcPts val="600"/>
                        </a:spcBef>
                        <a:spcAft>
                          <a:spcPts val="0"/>
                        </a:spcAft>
                      </a:pPr>
                      <a:r>
                        <a:rPr lang="en-US" altLang="zh-CN" sz="2000" b="1" spc="40" dirty="0" smtClean="0">
                          <a:solidFill>
                            <a:schemeClr val="accent1"/>
                          </a:solidFill>
                          <a:latin typeface="微软雅黑" panose="020B0503020204020204" pitchFamily="34" charset="-122"/>
                          <a:ea typeface="微软雅黑" panose="020B0503020204020204" pitchFamily="34" charset="-122"/>
                          <a:cs typeface="IALKFU+MSungHK-Light"/>
                        </a:rPr>
                        <a:t>5.2 </a:t>
                      </a:r>
                      <a:r>
                        <a:rPr lang="zh-CN" altLang="en-US" sz="2000" b="1" spc="40" dirty="0" smtClean="0">
                          <a:solidFill>
                            <a:schemeClr val="accent1"/>
                          </a:solidFill>
                          <a:latin typeface="微软雅黑" panose="020B0503020204020204" pitchFamily="34" charset="-122"/>
                          <a:ea typeface="微软雅黑" panose="020B0503020204020204" pitchFamily="34" charset="-122"/>
                          <a:cs typeface="IALKFU+MSungHK-Light"/>
                        </a:rPr>
                        <a:t>员工准则</a:t>
                      </a:r>
                    </a:p>
                    <a:p>
                      <a:pPr algn="l">
                        <a:lnSpc>
                          <a:spcPts val="1315"/>
                        </a:lnSpc>
                        <a:spcBef>
                          <a:spcPts val="600"/>
                        </a:spcBef>
                        <a:spcAft>
                          <a:spcPts val="0"/>
                        </a:spcAft>
                      </a:pPr>
                      <a:endParaRPr lang="en-US" sz="2000" b="1" spc="40"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en-US" sz="12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en-US" sz="1600" spc="40" dirty="0" smtClean="0">
                          <a:solidFill>
                            <a:srgbClr val="000000"/>
                          </a:solidFill>
                          <a:latin typeface="微软雅黑" panose="020B0503020204020204" pitchFamily="34" charset="-122"/>
                          <a:ea typeface="微软雅黑" panose="020B0503020204020204" pitchFamily="34" charset="-122"/>
                          <a:cs typeface="IALKFU+MSungHK-Light"/>
                        </a:rPr>
                        <a:t>本</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公司</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严禁童工或强制劳工。我们遵循标准化的招聘政策，招聘人员会彻底检查及核实所有申请人的身</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份证明文件，以确保我们的业务营运不会雇用童工或强制劳工。我们亦严格限制加班，鼓励员工保持工作</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与生活的平衡。于报告期间，本公司并不知悉任何不遵守有关防止童工或强制劳工的相关法律及法规而</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对本公司造成重大影响的情况。年内并无有关童工或强制劳工的报告个案。</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nvGraphicFramePr>
        <p:xfrm>
          <a:off x="1116013" y="4513263"/>
          <a:ext cx="6096000" cy="362756"/>
        </p:xfrm>
        <a:graphic>
          <a:graphicData uri="http://schemas.openxmlformats.org/drawingml/2006/table">
            <a:tbl>
              <a:tblPr/>
              <a:tblGrid>
                <a:gridCol w="6096000"/>
              </a:tblGrid>
              <a:tr h="362756">
                <a:tc>
                  <a:txBody>
                    <a:bodyPr/>
                    <a:lstStyle/>
                    <a:p>
                      <a:pPr algn="l">
                        <a:lnSpc>
                          <a:spcPts val="1315"/>
                        </a:lnSpc>
                        <a:spcBef>
                          <a:spcPts val="600"/>
                        </a:spcBef>
                        <a:spcAft>
                          <a:spcPts val="0"/>
                        </a:spcAft>
                      </a:pPr>
                      <a:endParaRPr lang="zh-CN" sz="12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4" name="表格 3"/>
          <p:cNvGraphicFramePr>
            <a:graphicFrameLocks noGrp="1"/>
          </p:cNvGraphicFramePr>
          <p:nvPr>
            <p:custDataLst>
              <p:tags r:id="rId1"/>
            </p:custDataLst>
          </p:nvPr>
        </p:nvGraphicFramePr>
        <p:xfrm>
          <a:off x="899795" y="1341120"/>
          <a:ext cx="7052945" cy="2456815"/>
        </p:xfrm>
        <a:graphic>
          <a:graphicData uri="http://schemas.openxmlformats.org/drawingml/2006/table">
            <a:tbl>
              <a:tblPr/>
              <a:tblGrid>
                <a:gridCol w="7052945"/>
              </a:tblGrid>
              <a:tr h="2456815">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5.3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员工权益与福利</a:t>
                      </a:r>
                      <a:endParaRPr lang="en-US"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150000"/>
                        </a:lnSpc>
                        <a:spcBef>
                          <a:spcPts val="600"/>
                        </a:spcBef>
                        <a:spcAft>
                          <a:spcPts val="0"/>
                        </a:spcAft>
                      </a:pPr>
                      <a:r>
                        <a:rPr 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en-US" sz="1600" spc="15" dirty="0" smtClean="0">
                          <a:solidFill>
                            <a:srgbClr val="000000"/>
                          </a:solidFill>
                          <a:latin typeface="微软雅黑" panose="020B0503020204020204" pitchFamily="34" charset="-122"/>
                          <a:ea typeface="微软雅黑" panose="020B0503020204020204" pitchFamily="34" charset="-122"/>
                          <a:cs typeface="IALKFU+MSungHK-Light"/>
                        </a:rPr>
                        <a:t>本</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公司</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严格遵守当地雇佣及反歧视法律及法规。我们平等对待所有员工，确保他们不会因性别、种族、宗</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教、年龄、残疾、性取向、国籍、政治观点及社会地位而受到歧视或骚扰。本</a:t>
                      </a:r>
                      <a:r>
                        <a:rPr lang="zh-CN" sz="1600" spc="20" dirty="0" smtClean="0">
                          <a:solidFill>
                            <a:srgbClr val="000000"/>
                          </a:solidFill>
                          <a:latin typeface="微软雅黑" panose="020B0503020204020204" pitchFamily="34" charset="-122"/>
                          <a:ea typeface="微软雅黑" panose="020B0503020204020204" pitchFamily="34" charset="-122"/>
                          <a:cs typeface="IALKFU+MSungHK-Light"/>
                        </a:rPr>
                        <a:t>公司</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所有员工均获得平等、</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公平、公正及公开的待遇，所有晋升及其他类似决定均基于表现、经验及个人能力作出。</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假期乃根据法律授出，包括有薪假期、病</a:t>
                      </a:r>
                      <a:r>
                        <a:rPr lang="zh-CN" altLang="en-US" sz="1600" spc="10" dirty="0" smtClean="0">
                          <a:solidFill>
                            <a:srgbClr val="000000"/>
                          </a:solidFill>
                          <a:latin typeface="微软雅黑" panose="020B0503020204020204" pitchFamily="34" charset="-122"/>
                          <a:ea typeface="微软雅黑" panose="020B0503020204020204" pitchFamily="34" charset="-122"/>
                          <a:cs typeface="IALKFU+MSungHK-Light"/>
                        </a:rPr>
                        <a:t>假、产假、陪产假及婚假等。</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custDataLst>
              <p:tags r:id="rId2"/>
            </p:custDataLst>
          </p:nvPr>
        </p:nvGraphicFramePr>
        <p:xfrm>
          <a:off x="895350" y="3645535"/>
          <a:ext cx="7057390" cy="1097280"/>
        </p:xfrm>
        <a:graphic>
          <a:graphicData uri="http://schemas.openxmlformats.org/drawingml/2006/table">
            <a:tbl>
              <a:tblPr/>
              <a:tblGrid>
                <a:gridCol w="7057390"/>
              </a:tblGrid>
              <a:tr h="1097280">
                <a:tc>
                  <a:txBody>
                    <a:bodyPr/>
                    <a:lstStyle/>
                    <a:p>
                      <a:pPr indent="0" algn="l" fontAlgn="auto">
                        <a:lnSpc>
                          <a:spcPct val="150000"/>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此外，我们为员工提供具竞争力及吸引力的薪酬及福利待遇，包括基本薪金、年终双薪及奖金。我们不定期举办社交及娱乐活动，帮助员工应对压力及照顾他们的身心健康。</a:t>
                      </a: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custDataLst>
              <p:tags r:id="rId3"/>
            </p:custDataLst>
          </p:nvPr>
        </p:nvGraphicFramePr>
        <p:xfrm>
          <a:off x="899795" y="5013325"/>
          <a:ext cx="7001510" cy="1097280"/>
        </p:xfrm>
        <a:graphic>
          <a:graphicData uri="http://schemas.openxmlformats.org/drawingml/2006/table">
            <a:tbl>
              <a:tblPr/>
              <a:tblGrid>
                <a:gridCol w="7001510"/>
              </a:tblGrid>
              <a:tr h="1087755">
                <a:tc>
                  <a:txBody>
                    <a:bodyPr/>
                    <a:lstStyle/>
                    <a:p>
                      <a:pPr indent="0" algn="l" fontAlgn="auto">
                        <a:lnSpc>
                          <a:spcPct val="150000"/>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在报告期间，本公司并不知悉任何违反有关薪酬及解雇、招聘及晋升、工作时数、假期、平等机会、多元</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化、反歧视以及其他待遇及福利且对本公司造成重大影响的法律法规事宜。</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7" name="表格 6"/>
          <p:cNvGraphicFramePr>
            <a:graphicFrameLocks noGrp="1"/>
          </p:cNvGraphicFramePr>
          <p:nvPr/>
        </p:nvGraphicFramePr>
        <p:xfrm>
          <a:off x="1042988" y="1557338"/>
          <a:ext cx="6265545" cy="2803525"/>
        </p:xfrm>
        <a:graphic>
          <a:graphicData uri="http://schemas.openxmlformats.org/drawingml/2006/table">
            <a:tbl>
              <a:tblPr/>
              <a:tblGrid>
                <a:gridCol w="6265545"/>
              </a:tblGrid>
              <a:tr h="2803525">
                <a:tc>
                  <a:txBody>
                    <a:bodyPr/>
                    <a:lstStyle/>
                    <a:p>
                      <a:pPr algn="l">
                        <a:lnSpc>
                          <a:spcPts val="1315"/>
                        </a:lnSpc>
                        <a:spcBef>
                          <a:spcPts val="600"/>
                        </a:spcBef>
                        <a:spcAft>
                          <a:spcPts val="0"/>
                        </a:spcAft>
                      </a:pPr>
                      <a:r>
                        <a:rPr lang="en-US" altLang="zh-CN" sz="2000" b="1" spc="40" dirty="0" smtClean="0">
                          <a:solidFill>
                            <a:schemeClr val="accent1"/>
                          </a:solidFill>
                          <a:latin typeface="微软雅黑" panose="020B0503020204020204" pitchFamily="34" charset="-122"/>
                          <a:ea typeface="微软雅黑" panose="020B0503020204020204" pitchFamily="34" charset="-122"/>
                          <a:cs typeface="IALKFU+MSungHK-Light"/>
                        </a:rPr>
                        <a:t>5.4 </a:t>
                      </a:r>
                      <a:r>
                        <a:rPr lang="zh-CN" altLang="en-US" sz="2000" b="1" spc="40" dirty="0" smtClean="0">
                          <a:solidFill>
                            <a:schemeClr val="accent1"/>
                          </a:solidFill>
                          <a:latin typeface="微软雅黑" panose="020B0503020204020204" pitchFamily="34" charset="-122"/>
                          <a:ea typeface="微软雅黑" panose="020B0503020204020204" pitchFamily="34" charset="-122"/>
                          <a:cs typeface="IALKFU+MSungHK-Light"/>
                        </a:rPr>
                        <a:t>安全管理</a:t>
                      </a:r>
                      <a:endParaRPr lang="en-US" altLang="zh-CN" sz="2000" b="1" spc="40"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150000"/>
                        </a:lnSpc>
                        <a:spcBef>
                          <a:spcPts val="600"/>
                        </a:spcBef>
                        <a:spcAft>
                          <a:spcPts val="0"/>
                        </a:spcAft>
                      </a:pPr>
                      <a:r>
                        <a:rPr lang="zh-CN" altLang="en-US" sz="12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为向员工提供健康及安全的工作环境，并确保他们能够有效地开展工作，同时保障我们业务的增长及可</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持续发展，本公司致力于不断解决与员工相关的职业健康及安全问题，并提高在此方面的表现。我们已成</a:t>
                      </a:r>
                      <a:r>
                        <a:rPr lang="zh-CN" altLang="en-US" sz="1600" spc="25" dirty="0" smtClean="0">
                          <a:solidFill>
                            <a:srgbClr val="000000"/>
                          </a:solidFill>
                          <a:latin typeface="微软雅黑" panose="020B0503020204020204" pitchFamily="34" charset="-122"/>
                          <a:ea typeface="微软雅黑" panose="020B0503020204020204" pitchFamily="34" charset="-122"/>
                          <a:cs typeface="IALKFU+MSungHK-Light"/>
                        </a:rPr>
                        <a:t>立由总经理领导的职业健康及安全委员会，该委员会于</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2000</a:t>
                      </a:r>
                      <a:r>
                        <a:rPr lang="en-US" sz="1600" spc="30" dirty="0">
                          <a:solidFill>
                            <a:srgbClr val="000000"/>
                          </a:solidFill>
                          <a:latin typeface="微软雅黑" panose="020B0503020204020204" pitchFamily="34" charset="-122"/>
                          <a:ea typeface="微软雅黑" panose="020B0503020204020204" pitchFamily="34" charset="-122"/>
                          <a:cs typeface="IALKFU+MSungHK-Light"/>
                        </a:rPr>
                        <a:t>年成立，目前有</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50</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名成员，负责维持安全及</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健康的工作环境、积极推广安全工作常规及确保持续改善职业健康及安全政策及常规。</a:t>
                      </a:r>
                      <a:r>
                        <a:rPr lang="en-US" sz="1600" spc="15"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2021</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我们亦获得</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ISO 45001</a:t>
                      </a:r>
                      <a:r>
                        <a:rPr lang="en-US" sz="1600" dirty="0" smtClean="0">
                          <a:solidFill>
                            <a:srgbClr val="000000"/>
                          </a:solidFill>
                          <a:latin typeface="微软雅黑" panose="020B0503020204020204" pitchFamily="34" charset="-122"/>
                          <a:ea typeface="微软雅黑" panose="020B0503020204020204" pitchFamily="34" charset="-122"/>
                          <a:cs typeface="IALKFU+MSungHK-Light"/>
                        </a:rPr>
                        <a:t>：</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2021</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职业健康及安全管理系统认证。</a:t>
                      </a:r>
                    </a:p>
                  </a:txBody>
                  <a:tcPr marL="0" marR="0" marT="0" marB="0">
                    <a:lnL>
                      <a:noFill/>
                    </a:lnL>
                    <a:lnR>
                      <a:noFill/>
                    </a:lnR>
                    <a:lnT>
                      <a:noFill/>
                    </a:lnT>
                    <a:lnB>
                      <a:noFill/>
                    </a:lnB>
                  </a:tcPr>
                </a:tc>
              </a:tr>
            </a:tbl>
          </a:graphicData>
        </a:graphic>
      </p:graphicFrame>
      <p:graphicFrame>
        <p:nvGraphicFramePr>
          <p:cNvPr id="8" name="表格 7"/>
          <p:cNvGraphicFramePr>
            <a:graphicFrameLocks noGrp="1"/>
          </p:cNvGraphicFramePr>
          <p:nvPr>
            <p:custDataLst>
              <p:tags r:id="rId1"/>
            </p:custDataLst>
          </p:nvPr>
        </p:nvGraphicFramePr>
        <p:xfrm>
          <a:off x="1043305" y="4653280"/>
          <a:ext cx="6247130" cy="1463040"/>
        </p:xfrm>
        <a:graphic>
          <a:graphicData uri="http://schemas.openxmlformats.org/drawingml/2006/table">
            <a:tbl>
              <a:tblPr/>
              <a:tblGrid>
                <a:gridCol w="6247130"/>
              </a:tblGrid>
              <a:tr h="916305">
                <a:tc>
                  <a:txBody>
                    <a:bodyPr/>
                    <a:lstStyle/>
                    <a:p>
                      <a:pPr indent="0" algn="l" fontAlgn="auto">
                        <a:lnSpc>
                          <a:spcPct val="150000"/>
                        </a:lnSpc>
                        <a:spcBef>
                          <a:spcPts val="600"/>
                        </a:spcBef>
                        <a:spcAft>
                          <a:spcPts val="0"/>
                        </a:spcAft>
                      </a:pPr>
                      <a:r>
                        <a:rPr lang="en-US" sz="9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我们相信，员工、供应商及客户的福祉是我们的首要任务。因此，我们定期与员工沟通，并通过网站、培训平台、线下培训传播职业安全知识及技能，帮助员工识别和避免在工作过程中可能面临的任何健康危害，</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不断提高员工的安全意识。</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9" name="表格 8"/>
          <p:cNvGraphicFramePr>
            <a:graphicFrameLocks noGrp="1"/>
          </p:cNvGraphicFramePr>
          <p:nvPr/>
        </p:nvGraphicFramePr>
        <p:xfrm>
          <a:off x="873124" y="1629410"/>
          <a:ext cx="7227268" cy="3167380"/>
        </p:xfrm>
        <a:graphic>
          <a:graphicData uri="http://schemas.openxmlformats.org/drawingml/2006/table">
            <a:tbl>
              <a:tblPr/>
              <a:tblGrid>
                <a:gridCol w="7227268"/>
              </a:tblGrid>
              <a:tr h="0">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5.5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工作安全</a:t>
                      </a:r>
                      <a:endPar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en-US" altLang="zh-CN"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本公司在安全管理过程中坚持「以人为本；安全第一；节能减排；污染防治；可持续发展」的原则。我们已制定一系列职业健康及安全政策及程序，要求员工采取防止措施，以加强安全保护及防止工伤。我们已颁布</a:t>
                      </a:r>
                      <a:r>
                        <a:rPr lang="en-US" altLang="zh-CN" sz="1600" spc="15" dirty="0" smtClean="0">
                          <a:solidFill>
                            <a:srgbClr val="000000"/>
                          </a:solidFill>
                          <a:latin typeface="微软雅黑" panose="020B0503020204020204" pitchFamily="34" charset="-122"/>
                          <a:ea typeface="微软雅黑" panose="020B0503020204020204" pitchFamily="34" charset="-122"/>
                          <a:cs typeface="IALKFU+MSungHK-Light"/>
                        </a:rPr>
                        <a:t>《</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劳动防护用品管理程序</a:t>
                      </a:r>
                      <a:r>
                        <a:rPr lang="en-US" altLang="zh-CN" sz="1600" spc="-5" dirty="0" smtClean="0">
                          <a:solidFill>
                            <a:srgbClr val="000000"/>
                          </a:solidFill>
                          <a:latin typeface="微软雅黑" panose="020B0503020204020204" pitchFamily="34" charset="-122"/>
                          <a:ea typeface="微软雅黑" panose="020B0503020204020204" pitchFamily="34" charset="-122"/>
                          <a:cs typeface="IALKFU+MSungHK-Light"/>
                        </a:rPr>
                        <a:t>》</a:t>
                      </a:r>
                      <a:r>
                        <a:rPr lang="zh-CN" altLang="en-US" sz="1600" spc="-5" dirty="0" smtClean="0">
                          <a:solidFill>
                            <a:srgbClr val="000000"/>
                          </a:solidFill>
                          <a:latin typeface="微软雅黑" panose="020B0503020204020204" pitchFamily="34" charset="-122"/>
                          <a:ea typeface="微软雅黑" panose="020B0503020204020204" pitchFamily="34" charset="-122"/>
                          <a:cs typeface="IALKFU+MSungHK-Light"/>
                        </a:rPr>
                        <a:t>，并根据适用规则及法律提供个人防护用品，监督正确使用及佩戴有关设备，并确保场所内通风充足，</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以确保接触有毒有害气体、粉尘及噪音的人员安全。此外，我们严格控制接触高风险职业危害的员工的工作时间。</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custDataLst>
              <p:tags r:id="rId1"/>
            </p:custDataLst>
          </p:nvPr>
        </p:nvGraphicFramePr>
        <p:xfrm>
          <a:off x="457200" y="1989455"/>
          <a:ext cx="3664585" cy="3642360"/>
        </p:xfrm>
        <a:graphic>
          <a:graphicData uri="http://schemas.openxmlformats.org/drawingml/2006/table">
            <a:tbl>
              <a:tblPr/>
              <a:tblGrid>
                <a:gridCol w="3664585"/>
              </a:tblGrid>
              <a:tr h="3395980">
                <a:tc>
                  <a:txBody>
                    <a:bodyPr/>
                    <a:lstStyle/>
                    <a:p>
                      <a:pPr algn="just">
                        <a:lnSpc>
                          <a:spcPct val="180000"/>
                        </a:lnSpc>
                        <a:spcBef>
                          <a:spcPts val="600"/>
                        </a:spcBef>
                        <a:spcAft>
                          <a:spcPts val="0"/>
                        </a:spcAft>
                      </a:pPr>
                      <a:r>
                        <a:rPr lang="en-US" altLang="zh-CN" sz="18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提前预防工作是本公司安全管理实践的关键。我们对生产基地建立双重预防机制进行定期检查，以识别潜在危险，并预留时间制定所需的纠正措</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施</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。我们</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为员工</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提供职业</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危害岗</a:t>
                      </a:r>
                      <a:r>
                        <a:rPr lang="zh-CN" sz="1600" spc="15" dirty="0">
                          <a:solidFill>
                            <a:srgbClr val="000000"/>
                          </a:solidFill>
                          <a:latin typeface="微软雅黑" panose="020B0503020204020204" pitchFamily="34" charset="-122"/>
                          <a:ea typeface="微软雅黑" panose="020B0503020204020204" pitchFamily="34" charset="-122"/>
                          <a:cs typeface="IALKFU+MSungHK-Light"/>
                        </a:rPr>
                        <a:t>前</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、岗</a:t>
                      </a:r>
                      <a:r>
                        <a:rPr lang="zh-CN" sz="1600" spc="15" dirty="0">
                          <a:solidFill>
                            <a:srgbClr val="000000"/>
                          </a:solidFill>
                          <a:latin typeface="微软雅黑" panose="020B0503020204020204" pitchFamily="34" charset="-122"/>
                          <a:ea typeface="微软雅黑" panose="020B0503020204020204" pitchFamily="34" charset="-122"/>
                          <a:cs typeface="IALKFU+MSungHK-Light"/>
                        </a:rPr>
                        <a:t>中、离岗体检确保</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可追溯。</a:t>
                      </a:r>
                      <a:endParaRPr lang="en-US" altLang="zh-CN" sz="1600" kern="1200" spc="15" dirty="0" smtClean="0">
                        <a:solidFill>
                          <a:srgbClr val="000000"/>
                        </a:solidFill>
                        <a:latin typeface="微软雅黑" panose="020B0503020204020204" pitchFamily="34" charset="-122"/>
                        <a:ea typeface="微软雅黑" panose="020B0503020204020204" pitchFamily="34" charset="-122"/>
                        <a:cs typeface="+mn-cs"/>
                      </a:endParaRPr>
                    </a:p>
                    <a:p>
                      <a:pPr algn="just">
                        <a:lnSpc>
                          <a:spcPct val="180000"/>
                        </a:lnSpc>
                        <a:spcBef>
                          <a:spcPts val="600"/>
                        </a:spcBef>
                        <a:spcAft>
                          <a:spcPts val="0"/>
                        </a:spcAft>
                      </a:pP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       </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年，我们的工厂保持</a:t>
                      </a:r>
                      <a:r>
                        <a:rPr lang="en-US" altLang="zh-CN" sz="1600" b="1" kern="1200" dirty="0" smtClean="0">
                          <a:solidFill>
                            <a:schemeClr val="accent1"/>
                          </a:solidFill>
                          <a:latin typeface="微软雅黑" panose="020B0503020204020204" pitchFamily="34" charset="-122"/>
                          <a:ea typeface="微软雅黑" panose="020B0503020204020204" pitchFamily="34" charset="-122"/>
                          <a:cs typeface="+mn-cs"/>
                        </a:rPr>
                        <a:t>0</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宗工伤事故。</a:t>
                      </a:r>
                    </a:p>
                  </a:txBody>
                  <a:tcPr marL="0" marR="0" marT="0" marB="0">
                    <a:lnL>
                      <a:noFill/>
                    </a:lnL>
                    <a:lnR>
                      <a:noFill/>
                    </a:lnR>
                    <a:lnT>
                      <a:noFill/>
                    </a:lnT>
                    <a:lnB>
                      <a:noFill/>
                    </a:lnB>
                  </a:tcPr>
                </a:tc>
              </a:tr>
            </a:tbl>
          </a:graphicData>
        </a:graphic>
      </p:graphicFrame>
      <p:pic>
        <p:nvPicPr>
          <p:cNvPr id="22533" name="Picture 7" descr="图片7"/>
          <p:cNvPicPr>
            <a:picLocks noChangeAspect="1"/>
          </p:cNvPicPr>
          <p:nvPr/>
        </p:nvPicPr>
        <p:blipFill>
          <a:blip r:embed="rId4" cstate="print"/>
          <a:stretch>
            <a:fillRect/>
          </a:stretch>
        </p:blipFill>
        <p:spPr>
          <a:xfrm>
            <a:off x="4572000" y="1268413"/>
            <a:ext cx="3943350" cy="5400675"/>
          </a:xfrm>
          <a:prstGeom prst="rect">
            <a:avLst/>
          </a:prstGeom>
          <a:noFill/>
          <a:ln w="9525">
            <a:noFill/>
          </a:ln>
        </p:spPr>
      </p:pic>
      <p:sp>
        <p:nvSpPr>
          <p:cNvPr id="2" name="文本框 1"/>
          <p:cNvSpPr txBox="1"/>
          <p:nvPr/>
        </p:nvSpPr>
        <p:spPr>
          <a:xfrm>
            <a:off x="251460" y="1269365"/>
            <a:ext cx="2887345" cy="398780"/>
          </a:xfrm>
          <a:prstGeom prst="rect">
            <a:avLst/>
          </a:prstGeom>
          <a:noFill/>
        </p:spPr>
        <p:txBody>
          <a:bodyPr wrap="square" rtlCol="0">
            <a:spAutoFit/>
          </a:bodyPr>
          <a:lstStyle/>
          <a:p>
            <a:r>
              <a:rPr lang="en-US" altLang="zh-CN" b="1">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5.6 </a:t>
            </a:r>
            <a:r>
              <a:rPr lang="zh-CN" altLang="en-US" b="1">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职业健康安全</a:t>
            </a:r>
          </a:p>
        </p:txBody>
      </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custDataLst>
              <p:tags r:id="rId1"/>
            </p:custDataLst>
          </p:nvPr>
        </p:nvGraphicFramePr>
        <p:xfrm>
          <a:off x="323850" y="1557020"/>
          <a:ext cx="8211185" cy="4195445"/>
        </p:xfrm>
        <a:graphic>
          <a:graphicData uri="http://schemas.openxmlformats.org/drawingml/2006/table">
            <a:tbl>
              <a:tblPr/>
              <a:tblGrid>
                <a:gridCol w="8211185"/>
              </a:tblGrid>
              <a:tr h="4195445">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5.7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发展培训</a:t>
                      </a:r>
                      <a:endParaRPr lang="en-US"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在过去数年间，该行业经历了大量技术变革及快速的应用创新。本公司认为，持续发展及深化员工的知识及技能，并为他们提供充分机会以发挥其潜力，对其长期发展至关重要。因此，本公司一直致力加强人才管理，为员工提供更多资源及机会，并利用</a:t>
                      </a:r>
                      <a:endParaRPr lang="en-US" sz="1600" spc="15" dirty="0" smtClean="0">
                        <a:solidFill>
                          <a:srgbClr val="000000"/>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新技术学习设施，不断推动创新理念及步伐。</a:t>
                      </a:r>
                      <a:endParaRPr lang="en-US" altLang="zh-CN" sz="1600" spc="15" dirty="0" smtClean="0">
                        <a:solidFill>
                          <a:srgbClr val="000000"/>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       本公司致力于构建全面、多元化的员工培训体系，包括新员工培训模块、专业培训、晋升培训及外部培</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训。我们亦希望确保所有员工在决定晋升及薪酬调整时得到公平公正的待遇，因此我们遵循标准程序，并</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根据能力及表现作出公开透明的决策</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title"/>
          </p:nvPr>
        </p:nvSpPr>
        <p:spPr/>
        <p:txBody>
          <a:bodyPr vert="horz" wrap="square" lIns="91440" tIns="45720" rIns="91440" bIns="45720" anchor="ctr" anchorCtr="0"/>
          <a:lstStyle/>
          <a:p>
            <a:r>
              <a:rPr lang="en-US" altLang="zh-CN" dirty="0"/>
              <a:t>5</a:t>
            </a:r>
            <a:r>
              <a:rPr lang="zh-CN" altLang="en-US" dirty="0"/>
              <a:t>、员工管理</a:t>
            </a:r>
          </a:p>
        </p:txBody>
      </p:sp>
      <p:graphicFrame>
        <p:nvGraphicFramePr>
          <p:cNvPr id="3" name="表格 2"/>
          <p:cNvGraphicFramePr>
            <a:graphicFrameLocks noGrp="1"/>
          </p:cNvGraphicFramePr>
          <p:nvPr/>
        </p:nvGraphicFramePr>
        <p:xfrm>
          <a:off x="179512" y="1269524"/>
          <a:ext cx="8712200" cy="1512168"/>
        </p:xfrm>
        <a:graphic>
          <a:graphicData uri="http://schemas.openxmlformats.org/drawingml/2006/table">
            <a:tbl>
              <a:tblPr/>
              <a:tblGrid>
                <a:gridCol w="8712200"/>
              </a:tblGrid>
              <a:tr h="1512168">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5.7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发展培训</a:t>
                      </a:r>
                      <a:endParaRPr lang="en-US"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algn="l">
                        <a:lnSpc>
                          <a:spcPts val="1315"/>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endParaRPr lang="zh-CN" altLang="zh-CN" sz="1200" dirty="0" smtClean="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custDataLst>
              <p:tags r:id="rId1"/>
            </p:custDataLst>
            <p:extLst>
              <p:ext uri="{D42A27DB-BD31-4B8C-83A1-F6EECF244321}">
                <p14:modId xmlns="" xmlns:p14="http://schemas.microsoft.com/office/powerpoint/2010/main" val="2971100209"/>
              </p:ext>
            </p:extLst>
          </p:nvPr>
        </p:nvGraphicFramePr>
        <p:xfrm>
          <a:off x="755650" y="4941570"/>
          <a:ext cx="7876540" cy="1463040"/>
        </p:xfrm>
        <a:graphic>
          <a:graphicData uri="http://schemas.openxmlformats.org/drawingml/2006/table">
            <a:tbl>
              <a:tblPr/>
              <a:tblGrid>
                <a:gridCol w="7876540"/>
              </a:tblGrid>
              <a:tr h="1463040">
                <a:tc>
                  <a:txBody>
                    <a:bodyPr/>
                    <a:lstStyle/>
                    <a:p>
                      <a:pPr indent="0" algn="l" fontAlgn="auto">
                        <a:lnSpc>
                          <a:spcPct val="150000"/>
                        </a:lnSpc>
                        <a:spcBef>
                          <a:spcPts val="600"/>
                        </a:spcBef>
                        <a:spcAft>
                          <a:spcPts val="0"/>
                        </a:spcAft>
                      </a:pPr>
                      <a:r>
                        <a:rPr lang="en-US" altLang="zh-CN" sz="1200" spc="125" dirty="0" smtClean="0">
                          <a:solidFill>
                            <a:srgbClr val="000000"/>
                          </a:solidFill>
                          <a:latin typeface="微软雅黑" panose="020B0503020204020204" pitchFamily="34" charset="-122"/>
                          <a:ea typeface="微软雅黑" panose="020B0503020204020204" pitchFamily="34" charset="-122"/>
                          <a:cs typeface="IALKFU+MSungHK-Light"/>
                        </a:rPr>
                        <a:t>  </a:t>
                      </a:r>
                      <a:r>
                        <a:rPr lang="en-US" altLang="zh-CN" sz="1600" spc="12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25" dirty="0" smtClean="0">
                          <a:solidFill>
                            <a:srgbClr val="000000"/>
                          </a:solidFill>
                          <a:latin typeface="微软雅黑" panose="020B0503020204020204" pitchFamily="34" charset="-122"/>
                          <a:ea typeface="微软雅黑" panose="020B0503020204020204" pitchFamily="34" charset="-122"/>
                          <a:cs typeface="IALKFU+MSungHK-Light"/>
                        </a:rPr>
                        <a:t>在</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2023</a:t>
                      </a:r>
                      <a:r>
                        <a:rPr lang="zh-CN" altLang="en-US" sz="1600" spc="55" dirty="0" smtClean="0">
                          <a:solidFill>
                            <a:srgbClr val="000000"/>
                          </a:solidFill>
                          <a:latin typeface="微软雅黑" panose="020B0503020204020204" pitchFamily="34" charset="-122"/>
                          <a:ea typeface="微软雅黑" panose="020B0503020204020204" pitchFamily="34" charset="-122"/>
                          <a:cs typeface="IALKFU+MSungHK-Light"/>
                        </a:rPr>
                        <a:t>年间，本公司为员工提供线下培训人数</a:t>
                      </a:r>
                      <a:r>
                        <a:rPr lang="en-US" sz="1600" spc="55" dirty="0" smtClean="0">
                          <a:solidFill>
                            <a:srgbClr val="000000"/>
                          </a:solidFill>
                          <a:latin typeface="微软雅黑" panose="020B0503020204020204" pitchFamily="34" charset="-122"/>
                          <a:ea typeface="微软雅黑" panose="020B0503020204020204" pitchFamily="34" charset="-122"/>
                          <a:cs typeface="Times New Roman" panose="02020603050405020304"/>
                        </a:rPr>
                        <a:t>3162</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人次</a:t>
                      </a:r>
                      <a:r>
                        <a:rPr lang="zh-CN" sz="1600" spc="55" dirty="0">
                          <a:solidFill>
                            <a:srgbClr val="000000"/>
                          </a:solidFill>
                          <a:latin typeface="微软雅黑" panose="020B0503020204020204" pitchFamily="34" charset="-122"/>
                          <a:ea typeface="微软雅黑" panose="020B0503020204020204" pitchFamily="34" charset="-122"/>
                          <a:cs typeface="IALKFU+MSungHK-Light"/>
                        </a:rPr>
                        <a:t>，培训</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学时</a:t>
                      </a:r>
                      <a:r>
                        <a:rPr lang="en-US" sz="1600" spc="55" dirty="0" smtClean="0">
                          <a:solidFill>
                            <a:srgbClr val="000000"/>
                          </a:solidFill>
                          <a:latin typeface="微软雅黑" panose="020B0503020204020204" pitchFamily="34" charset="-122"/>
                          <a:ea typeface="微软雅黑" panose="020B0503020204020204" pitchFamily="34" charset="-122"/>
                          <a:cs typeface="Times New Roman" panose="02020603050405020304"/>
                        </a:rPr>
                        <a:t>5713</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学时</a:t>
                      </a:r>
                      <a:r>
                        <a:rPr lang="zh-CN" sz="1600" spc="55" dirty="0">
                          <a:solidFill>
                            <a:srgbClr val="000000"/>
                          </a:solidFill>
                          <a:latin typeface="微软雅黑" panose="020B0503020204020204" pitchFamily="34" charset="-122"/>
                          <a:ea typeface="微软雅黑" panose="020B0503020204020204" pitchFamily="34" charset="-122"/>
                          <a:cs typeface="IALKFU+MSungHK-Light"/>
                        </a:rPr>
                        <a:t>；线上培训</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人数</a:t>
                      </a:r>
                      <a:r>
                        <a:rPr lang="en-US" sz="1600" spc="55" dirty="0" smtClean="0">
                          <a:solidFill>
                            <a:srgbClr val="000000"/>
                          </a:solidFill>
                          <a:latin typeface="微软雅黑" panose="020B0503020204020204" pitchFamily="34" charset="-122"/>
                          <a:ea typeface="微软雅黑" panose="020B0503020204020204" pitchFamily="34" charset="-122"/>
                          <a:cs typeface="Times New Roman" panose="02020603050405020304"/>
                        </a:rPr>
                        <a:t>572</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人</a:t>
                      </a:r>
                      <a:r>
                        <a:rPr lang="zh-CN" sz="1600" spc="55" dirty="0">
                          <a:solidFill>
                            <a:srgbClr val="000000"/>
                          </a:solidFill>
                          <a:latin typeface="微软雅黑" panose="020B0503020204020204" pitchFamily="34" charset="-122"/>
                          <a:ea typeface="微软雅黑" panose="020B0503020204020204" pitchFamily="34" charset="-122"/>
                          <a:cs typeface="IALKFU+MSungHK-Light"/>
                        </a:rPr>
                        <a:t>，培训</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学时</a:t>
                      </a:r>
                      <a:r>
                        <a:rPr lang="en-US" sz="1600" spc="55" dirty="0" smtClean="0">
                          <a:solidFill>
                            <a:srgbClr val="000000"/>
                          </a:solidFill>
                          <a:latin typeface="微软雅黑" panose="020B0503020204020204" pitchFamily="34" charset="-122"/>
                          <a:ea typeface="微软雅黑" panose="020B0503020204020204" pitchFamily="34" charset="-122"/>
                          <a:cs typeface="Times New Roman" panose="02020603050405020304"/>
                        </a:rPr>
                        <a:t>6995</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学时</a:t>
                      </a:r>
                      <a:r>
                        <a:rPr lang="zh-CN" sz="1600" spc="55" dirty="0">
                          <a:solidFill>
                            <a:srgbClr val="000000"/>
                          </a:solidFill>
                          <a:latin typeface="微软雅黑" panose="020B0503020204020204" pitchFamily="34" charset="-122"/>
                          <a:ea typeface="微软雅黑" panose="020B0503020204020204" pitchFamily="34" charset="-122"/>
                          <a:cs typeface="IALKFU+MSungHK-Light"/>
                        </a:rPr>
                        <a:t>；举办</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了</a:t>
                      </a:r>
                      <a:r>
                        <a:rPr lang="zh-CN" altLang="en-US" sz="1600" spc="55" dirty="0" smtClean="0">
                          <a:solidFill>
                            <a:srgbClr val="000000"/>
                          </a:solidFill>
                          <a:latin typeface="微软雅黑" panose="020B0503020204020204" pitchFamily="34" charset="-122"/>
                          <a:ea typeface="微软雅黑" panose="020B0503020204020204" pitchFamily="34" charset="-122"/>
                          <a:cs typeface="IALKFU+MSungHK-Light"/>
                        </a:rPr>
                        <a:t>内训师</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培训班、</a:t>
                      </a:r>
                      <a:r>
                        <a:rPr lang="zh-CN" sz="1600" spc="55" dirty="0">
                          <a:solidFill>
                            <a:srgbClr val="000000"/>
                          </a:solidFill>
                          <a:latin typeface="微软雅黑" panose="020B0503020204020204" pitchFamily="34" charset="-122"/>
                          <a:ea typeface="微软雅黑" panose="020B0503020204020204" pitchFamily="34" charset="-122"/>
                          <a:cs typeface="IALKFU+MSungHK-Light"/>
                        </a:rPr>
                        <a:t>员工学历提升</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进修班</a:t>
                      </a:r>
                      <a:r>
                        <a:rPr lang="zh-CN" altLang="en-US" sz="1600" spc="55" dirty="0" smtClean="0">
                          <a:solidFill>
                            <a:srgbClr val="000000"/>
                          </a:solidFill>
                          <a:latin typeface="微软雅黑" panose="020B0503020204020204" pitchFamily="34" charset="-122"/>
                          <a:ea typeface="微软雅黑" panose="020B0503020204020204" pitchFamily="34" charset="-122"/>
                          <a:cs typeface="IALKFU+MSungHK-Light"/>
                        </a:rPr>
                        <a:t>、管理技能培训等</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a:t>
                      </a:r>
                      <a:r>
                        <a:rPr lang="zh-CN" sz="1600" spc="55" dirty="0">
                          <a:solidFill>
                            <a:srgbClr val="000000"/>
                          </a:solidFill>
                          <a:latin typeface="微软雅黑" panose="020B0503020204020204" pitchFamily="34" charset="-122"/>
                          <a:ea typeface="微软雅黑" panose="020B0503020204020204" pitchFamily="34" charset="-122"/>
                          <a:cs typeface="IALKFU+MSungHK-Light"/>
                        </a:rPr>
                        <a:t>营造了</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学习型</a:t>
                      </a:r>
                      <a:r>
                        <a:rPr lang="zh-CN" sz="1600" spc="55" dirty="0">
                          <a:solidFill>
                            <a:srgbClr val="000000"/>
                          </a:solidFill>
                          <a:latin typeface="微软雅黑" panose="020B0503020204020204" pitchFamily="34" charset="-122"/>
                          <a:ea typeface="微软雅黑" panose="020B0503020204020204" pitchFamily="34" charset="-122"/>
                          <a:cs typeface="IALKFU+MSungHK-Light"/>
                        </a:rPr>
                        <a:t>组织氛围</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，并</a:t>
                      </a:r>
                      <a:r>
                        <a:rPr lang="zh-CN" sz="1600" spc="55" dirty="0">
                          <a:solidFill>
                            <a:srgbClr val="000000"/>
                          </a:solidFill>
                          <a:latin typeface="微软雅黑" panose="020B0503020204020204" pitchFamily="34" charset="-122"/>
                          <a:ea typeface="微软雅黑" panose="020B0503020204020204" pitchFamily="34" charset="-122"/>
                          <a:cs typeface="IALKFU+MSungHK-Light"/>
                        </a:rPr>
                        <a:t>有效地促进了员工的能力提升。</a:t>
                      </a:r>
                    </a:p>
                  </a:txBody>
                  <a:tcPr marL="0" marR="0" marT="0" marB="0">
                    <a:lnL>
                      <a:noFill/>
                    </a:lnL>
                    <a:lnR>
                      <a:noFill/>
                    </a:lnR>
                    <a:lnT>
                      <a:noFill/>
                    </a:lnT>
                    <a:lnB>
                      <a:noFill/>
                    </a:lnB>
                  </a:tcPr>
                </a:tc>
              </a:tr>
            </a:tbl>
          </a:graphicData>
        </a:graphic>
      </p:graphicFrame>
      <p:pic>
        <p:nvPicPr>
          <p:cNvPr id="23561" name="Picture 10" descr="图片7"/>
          <p:cNvPicPr>
            <a:picLocks noChangeAspect="1"/>
          </p:cNvPicPr>
          <p:nvPr/>
        </p:nvPicPr>
        <p:blipFill>
          <a:blip r:embed="rId4" cstate="print"/>
          <a:stretch>
            <a:fillRect/>
          </a:stretch>
        </p:blipFill>
        <p:spPr>
          <a:xfrm>
            <a:off x="755650" y="1629410"/>
            <a:ext cx="7307580" cy="3101975"/>
          </a:xfrm>
          <a:prstGeom prst="rect">
            <a:avLst/>
          </a:prstGeom>
          <a:noFill/>
          <a:ln w="9525">
            <a:noFill/>
          </a:ln>
        </p:spPr>
      </p:pic>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custDataLst>
              <p:tags r:id="rId1"/>
            </p:custDataLst>
          </p:nvPr>
        </p:nvGraphicFramePr>
        <p:xfrm>
          <a:off x="539750" y="1268731"/>
          <a:ext cx="7352665" cy="864126"/>
        </p:xfrm>
        <a:graphic>
          <a:graphicData uri="http://schemas.openxmlformats.org/drawingml/2006/table">
            <a:tbl>
              <a:tblPr/>
              <a:tblGrid>
                <a:gridCol w="7352665"/>
              </a:tblGrid>
              <a:tr h="864126">
                <a:tc>
                  <a:txBody>
                    <a:bodyPr/>
                    <a:lstStyle/>
                    <a:p>
                      <a:pPr algn="l">
                        <a:lnSpc>
                          <a:spcPct val="120000"/>
                        </a:lnSpc>
                        <a:spcBef>
                          <a:spcPts val="600"/>
                        </a:spcBef>
                        <a:spcAft>
                          <a:spcPts val="0"/>
                        </a:spcAft>
                      </a:pP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40" baseline="0"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于报告年度，按性别及员工类别划分的受训员工百分比及按性别及员工类别划分的每位员工完成受训的</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平均时数如下：</a:t>
                      </a:r>
                    </a:p>
                  </a:txBody>
                  <a:tcPr marL="0" marR="0" marT="0" marB="0">
                    <a:lnL>
                      <a:noFill/>
                    </a:lnL>
                    <a:lnR>
                      <a:noFill/>
                    </a:lnR>
                    <a:lnT>
                      <a:noFill/>
                    </a:lnT>
                    <a:lnB>
                      <a:noFill/>
                    </a:lnB>
                  </a:tcPr>
                </a:tc>
              </a:tr>
            </a:tbl>
          </a:graphicData>
        </a:graphic>
      </p:graphicFrame>
      <p:graphicFrame>
        <p:nvGraphicFramePr>
          <p:cNvPr id="9" name="表格 8"/>
          <p:cNvGraphicFramePr>
            <a:graphicFrameLocks noGrp="1"/>
          </p:cNvGraphicFramePr>
          <p:nvPr>
            <p:extLst>
              <p:ext uri="{D42A27DB-BD31-4B8C-83A1-F6EECF244321}">
                <p14:modId xmlns="" xmlns:p14="http://schemas.microsoft.com/office/powerpoint/2010/main" val="828866514"/>
              </p:ext>
            </p:extLst>
          </p:nvPr>
        </p:nvGraphicFramePr>
        <p:xfrm>
          <a:off x="2051720" y="2636912"/>
          <a:ext cx="4127500" cy="2266950"/>
        </p:xfrm>
        <a:graphic>
          <a:graphicData uri="http://schemas.openxmlformats.org/drawingml/2006/table">
            <a:tbl>
              <a:tblPr>
                <a:tableStyleId>{5C22544A-7EE6-4342-B048-85BDC9FD1C3A}</a:tableStyleId>
              </a:tblPr>
              <a:tblGrid>
                <a:gridCol w="1384300"/>
                <a:gridCol w="685800"/>
                <a:gridCol w="685800"/>
                <a:gridCol w="685800"/>
                <a:gridCol w="685800"/>
              </a:tblGrid>
              <a:tr h="257175">
                <a:tc>
                  <a:txBody>
                    <a:bodyPr/>
                    <a:lstStyle/>
                    <a:p>
                      <a:pPr algn="l" fontAlgn="ctr"/>
                      <a:r>
                        <a:rPr lang="zh-CN" altLang="en-US" sz="1600" u="none" strike="noStrike" dirty="0">
                          <a:effectLst/>
                        </a:rPr>
                        <a:t>线下</a:t>
                      </a:r>
                      <a:endParaRPr lang="zh-CN" altLang="en-US" sz="1600" b="0" i="0" u="none" strike="noStrike" dirty="0">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dirty="0">
                          <a:effectLst/>
                        </a:rPr>
                        <a:t>性别</a:t>
                      </a:r>
                      <a:endParaRPr lang="zh-CN" altLang="en-US" sz="1100" b="0" i="0" u="none" strike="noStrike" dirty="0">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受训人次</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受训百分比</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受训总学时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人均受训学时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a:effectLst/>
                        </a:rPr>
                        <a:t>男</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1573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49.7%</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3000</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1.9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a:effectLst/>
                        </a:rPr>
                        <a:t>女</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1589</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50.3%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2713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1.7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a:effectLst/>
                        </a:rPr>
                        <a:t>合计</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3162</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100%</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5713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1.8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257175">
                <a:tc>
                  <a:txBody>
                    <a:bodyPr/>
                    <a:lstStyle/>
                    <a:p>
                      <a:pPr algn="l" fontAlgn="ctr"/>
                      <a:r>
                        <a:rPr lang="zh-CN" altLang="en-US" sz="1600" u="none" strike="noStrike">
                          <a:effectLst/>
                        </a:rPr>
                        <a:t>线上</a:t>
                      </a:r>
                      <a:endParaRPr lang="zh-CN" altLang="en-US" sz="16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a:effectLst/>
                        </a:rPr>
                        <a:t>人数</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完成学时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人均完成学时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en-US" altLang="zh-CN" sz="1100" u="none" strike="noStrike">
                          <a:effectLst/>
                        </a:rPr>
                        <a:t>572</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6995.7</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12.23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dirty="0">
                        <a:solidFill>
                          <a:srgbClr val="000000"/>
                        </a:solidFill>
                        <a:effectLst/>
                        <a:latin typeface="宋体" panose="02010600030101010101" pitchFamily="2" charset="-122"/>
                        <a:ea typeface="宋体" panose="02010600030101010101" pitchFamily="2" charset="-122"/>
                      </a:endParaRPr>
                    </a:p>
                  </a:txBody>
                  <a:tcPr marL="9525" marR="9525" marT="9525" marB="0" anchor="ctr"/>
                </a:tc>
              </a:tr>
            </a:tbl>
          </a:graphicData>
        </a:graphic>
      </p:graphicFrame>
    </p:spTree>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、营运惯例</a:t>
            </a:r>
          </a:p>
        </p:txBody>
      </p:sp>
      <p:sp>
        <p:nvSpPr>
          <p:cNvPr id="25603" name="文本框 101"/>
          <p:cNvSpPr txBox="1"/>
          <p:nvPr/>
        </p:nvSpPr>
        <p:spPr>
          <a:xfrm>
            <a:off x="467544" y="1124744"/>
            <a:ext cx="2084070" cy="398780"/>
          </a:xfrm>
          <a:prstGeom prst="rect">
            <a:avLst/>
          </a:prstGeom>
          <a:noFill/>
          <a:ln w="9525">
            <a:noFill/>
          </a:ln>
        </p:spPr>
        <p:txBody>
          <a:bodyPr wrap="square">
            <a:spAutoFit/>
          </a:bodyPr>
          <a:lstStyle/>
          <a:p>
            <a:pPr eaLnBrk="1" hangingPunct="1">
              <a:buNone/>
            </a:pPr>
            <a:r>
              <a:rPr lang="en-US" altLang="zh-CN" b="1" dirty="0">
                <a:solidFill>
                  <a:schemeClr val="accent1"/>
                </a:solidFill>
                <a:latin typeface="微软雅黑" panose="020B0503020204020204" pitchFamily="34" charset="-122"/>
                <a:ea typeface="微软雅黑" panose="020B0503020204020204" pitchFamily="34" charset="-122"/>
              </a:rPr>
              <a:t>6.1 </a:t>
            </a:r>
            <a:r>
              <a:rPr lang="zh-CN" altLang="zh-CN" b="1" dirty="0">
                <a:solidFill>
                  <a:schemeClr val="accent1"/>
                </a:solidFill>
                <a:latin typeface="微软雅黑" panose="020B0503020204020204" pitchFamily="34" charset="-122"/>
                <a:ea typeface="微软雅黑" panose="020B0503020204020204" pitchFamily="34" charset="-122"/>
              </a:rPr>
              <a:t>供应链管理</a:t>
            </a:r>
          </a:p>
        </p:txBody>
      </p:sp>
      <p:sp>
        <p:nvSpPr>
          <p:cNvPr id="25604" name="文本框 1"/>
          <p:cNvSpPr txBox="1"/>
          <p:nvPr/>
        </p:nvSpPr>
        <p:spPr>
          <a:xfrm>
            <a:off x="611560" y="1556792"/>
            <a:ext cx="7624763" cy="583565"/>
          </a:xfrm>
          <a:prstGeom prst="rect">
            <a:avLst/>
          </a:prstGeom>
          <a:noFill/>
          <a:ln w="9525">
            <a:noFill/>
          </a:ln>
        </p:spPr>
        <p:txBody>
          <a:bodyPr>
            <a:spAutoFit/>
          </a:bodyPr>
          <a:lstStyle/>
          <a:p>
            <a:pPr eaLnBrk="1" hangingPunct="1"/>
            <a:r>
              <a:rPr lang="en-US" altLang="zh-CN" sz="1400" dirty="0">
                <a:solidFill>
                  <a:srgbClr val="000000"/>
                </a:solidFill>
                <a:latin typeface="微软雅黑" panose="020B0503020204020204" pitchFamily="34" charset="-122"/>
                <a:ea typeface="微软雅黑" panose="020B0503020204020204" pitchFamily="34" charset="-122"/>
              </a:rPr>
              <a:t>            </a:t>
            </a:r>
            <a:r>
              <a:rPr lang="zh-CN" altLang="zh-CN" sz="1600" dirty="0" smtClean="0">
                <a:solidFill>
                  <a:srgbClr val="000000"/>
                </a:solidFill>
                <a:latin typeface="微软雅黑" panose="020B0503020204020204" pitchFamily="34" charset="-122"/>
                <a:ea typeface="微软雅黑" panose="020B0503020204020204" pitchFamily="34" charset="-122"/>
              </a:rPr>
              <a:t>与</a:t>
            </a:r>
            <a:r>
              <a:rPr lang="zh-CN" altLang="zh-CN" sz="1600" dirty="0">
                <a:solidFill>
                  <a:srgbClr val="000000"/>
                </a:solidFill>
                <a:latin typeface="微软雅黑" panose="020B0503020204020204" pitchFamily="34" charset="-122"/>
                <a:ea typeface="微软雅黑" panose="020B0503020204020204" pitchFamily="34" charset="-122"/>
              </a:rPr>
              <a:t>供应商建立长期、稳定的合作关系，能够有效解决环境和社会治理问题。</a:t>
            </a:r>
            <a:endParaRPr lang="en-US" altLang="zh-CN" sz="1600" dirty="0">
              <a:solidFill>
                <a:srgbClr val="000000"/>
              </a:solidFill>
              <a:latin typeface="微软雅黑" panose="020B0503020204020204" pitchFamily="34" charset="-122"/>
              <a:ea typeface="微软雅黑" panose="020B0503020204020204" pitchFamily="34" charset="-122"/>
            </a:endParaRPr>
          </a:p>
          <a:p>
            <a:pPr algn="ctr" eaLnBrk="1" hangingPunct="1"/>
            <a:r>
              <a:rPr lang="en-US" altLang="zh-CN" sz="1600" dirty="0" smtClean="0">
                <a:solidFill>
                  <a:srgbClr val="000000"/>
                </a:solidFill>
                <a:latin typeface="微软雅黑" panose="020B0503020204020204" pitchFamily="34" charset="-122"/>
                <a:ea typeface="微软雅黑" panose="020B0503020204020204" pitchFamily="34" charset="-122"/>
              </a:rPr>
              <a:t>2023</a:t>
            </a:r>
            <a:r>
              <a:rPr lang="zh-CN" altLang="zh-CN" sz="1600" dirty="0" smtClean="0">
                <a:solidFill>
                  <a:srgbClr val="000000"/>
                </a:solidFill>
                <a:latin typeface="微软雅黑" panose="020B0503020204020204" pitchFamily="34" charset="-122"/>
                <a:ea typeface="微软雅黑" panose="020B0503020204020204" pitchFamily="34" charset="-122"/>
              </a:rPr>
              <a:t>年内</a:t>
            </a:r>
            <a:r>
              <a:rPr lang="zh-CN" altLang="zh-CN" sz="1600" dirty="0">
                <a:solidFill>
                  <a:srgbClr val="000000"/>
                </a:solidFill>
                <a:latin typeface="微软雅黑" panose="020B0503020204020204" pitchFamily="34" charset="-122"/>
                <a:ea typeface="微软雅黑" panose="020B0503020204020204" pitchFamily="34" charset="-122"/>
              </a:rPr>
              <a:t>，本公司</a:t>
            </a:r>
            <a:r>
              <a:rPr lang="zh-CN" altLang="zh-CN" sz="1600" dirty="0" smtClean="0">
                <a:solidFill>
                  <a:srgbClr val="000000"/>
                </a:solidFill>
                <a:latin typeface="微软雅黑" panose="020B0503020204020204" pitchFamily="34" charset="-122"/>
                <a:ea typeface="微软雅黑" panose="020B0503020204020204" pitchFamily="34" charset="-122"/>
              </a:rPr>
              <a:t>共有</a:t>
            </a:r>
            <a:r>
              <a:rPr lang="en-US" altLang="zh-CN" sz="1600" dirty="0" smtClean="0">
                <a:solidFill>
                  <a:srgbClr val="000000"/>
                </a:solidFill>
                <a:latin typeface="微软雅黑" panose="020B0503020204020204" pitchFamily="34" charset="-122"/>
                <a:ea typeface="微软雅黑" panose="020B0503020204020204" pitchFamily="34" charset="-122"/>
              </a:rPr>
              <a:t>521</a:t>
            </a:r>
            <a:r>
              <a:rPr lang="zh-CN" altLang="zh-CN" sz="1600" dirty="0" smtClean="0">
                <a:solidFill>
                  <a:srgbClr val="000000"/>
                </a:solidFill>
                <a:latin typeface="微软雅黑" panose="020B0503020204020204" pitchFamily="34" charset="-122"/>
                <a:ea typeface="微软雅黑" panose="020B0503020204020204" pitchFamily="34" charset="-122"/>
              </a:rPr>
              <a:t>家</a:t>
            </a:r>
            <a:r>
              <a:rPr lang="zh-CN" altLang="zh-CN" sz="1600" dirty="0">
                <a:solidFill>
                  <a:srgbClr val="000000"/>
                </a:solidFill>
                <a:latin typeface="微软雅黑" panose="020B0503020204020204" pitchFamily="34" charset="-122"/>
                <a:ea typeface="微软雅黑" panose="020B0503020204020204" pitchFamily="34" charset="-122"/>
              </a:rPr>
              <a:t>供应商，</a:t>
            </a:r>
            <a:r>
              <a:rPr lang="zh-CN" altLang="zh-CN" sz="1600" dirty="0" smtClean="0">
                <a:solidFill>
                  <a:srgbClr val="000000"/>
                </a:solidFill>
                <a:latin typeface="微软雅黑" panose="020B0503020204020204" pitchFamily="34" charset="-122"/>
                <a:ea typeface="微软雅黑" panose="020B0503020204020204" pitchFamily="34" charset="-122"/>
              </a:rPr>
              <a:t>其中</a:t>
            </a:r>
            <a:r>
              <a:rPr lang="en-US" altLang="zh-CN" sz="1600" dirty="0" smtClean="0">
                <a:solidFill>
                  <a:srgbClr val="000000"/>
                </a:solidFill>
                <a:latin typeface="微软雅黑" panose="020B0503020204020204" pitchFamily="34" charset="-122"/>
                <a:ea typeface="微软雅黑" panose="020B0503020204020204" pitchFamily="34" charset="-122"/>
              </a:rPr>
              <a:t>488</a:t>
            </a:r>
            <a:r>
              <a:rPr lang="zh-CN" altLang="zh-CN" sz="1600" dirty="0" smtClean="0">
                <a:solidFill>
                  <a:srgbClr val="000000"/>
                </a:solidFill>
                <a:latin typeface="微软雅黑" panose="020B0503020204020204" pitchFamily="34" charset="-122"/>
                <a:ea typeface="微软雅黑" panose="020B0503020204020204" pitchFamily="34" charset="-122"/>
              </a:rPr>
              <a:t>家</a:t>
            </a:r>
            <a:r>
              <a:rPr lang="zh-CN" altLang="zh-CN" sz="1600" dirty="0">
                <a:solidFill>
                  <a:srgbClr val="000000"/>
                </a:solidFill>
                <a:latin typeface="微软雅黑" panose="020B0503020204020204" pitchFamily="34" charset="-122"/>
                <a:ea typeface="微软雅黑" panose="020B0503020204020204" pitchFamily="34" charset="-122"/>
              </a:rPr>
              <a:t>在国内</a:t>
            </a:r>
            <a:r>
              <a:rPr lang="zh-CN" altLang="zh-CN" sz="1600" dirty="0" smtClean="0">
                <a:solidFill>
                  <a:srgbClr val="000000"/>
                </a:solidFill>
                <a:latin typeface="微软雅黑" panose="020B0503020204020204" pitchFamily="34" charset="-122"/>
                <a:ea typeface="微软雅黑" panose="020B0503020204020204" pitchFamily="34" charset="-122"/>
              </a:rPr>
              <a:t>，</a:t>
            </a:r>
            <a:r>
              <a:rPr lang="en-US" altLang="zh-CN" sz="1600" dirty="0" smtClean="0">
                <a:solidFill>
                  <a:srgbClr val="000000"/>
                </a:solidFill>
                <a:latin typeface="微软雅黑" panose="020B0503020204020204" pitchFamily="34" charset="-122"/>
                <a:ea typeface="微软雅黑" panose="020B0503020204020204" pitchFamily="34" charset="-122"/>
              </a:rPr>
              <a:t>33</a:t>
            </a:r>
            <a:r>
              <a:rPr lang="zh-CN" altLang="zh-CN" sz="1600" dirty="0" smtClean="0">
                <a:solidFill>
                  <a:srgbClr val="000000"/>
                </a:solidFill>
                <a:latin typeface="微软雅黑" panose="020B0503020204020204" pitchFamily="34" charset="-122"/>
                <a:ea typeface="微软雅黑" panose="020B0503020204020204" pitchFamily="34" charset="-122"/>
              </a:rPr>
              <a:t>家</a:t>
            </a:r>
            <a:r>
              <a:rPr lang="zh-CN" altLang="zh-CN" sz="1600" dirty="0">
                <a:solidFill>
                  <a:srgbClr val="000000"/>
                </a:solidFill>
                <a:latin typeface="微软雅黑" panose="020B0503020204020204" pitchFamily="34" charset="-122"/>
                <a:ea typeface="微软雅黑" panose="020B0503020204020204" pitchFamily="34" charset="-122"/>
              </a:rPr>
              <a:t>来自世界各地。</a:t>
            </a:r>
          </a:p>
        </p:txBody>
      </p:sp>
      <p:sp>
        <p:nvSpPr>
          <p:cNvPr id="25605" name="文本框 3"/>
          <p:cNvSpPr txBox="1"/>
          <p:nvPr/>
        </p:nvSpPr>
        <p:spPr>
          <a:xfrm>
            <a:off x="899592" y="3861048"/>
            <a:ext cx="7776864" cy="2462213"/>
          </a:xfrm>
          <a:prstGeom prst="rect">
            <a:avLst/>
          </a:prstGeom>
          <a:noFill/>
          <a:ln w="9525">
            <a:noFill/>
          </a:ln>
        </p:spPr>
        <p:txBody>
          <a:bodyPr wrap="square">
            <a:spAutoFit/>
          </a:bodyPr>
          <a:lstStyle/>
          <a:p>
            <a:pPr eaLnBrk="1" hangingPunct="1"/>
            <a:r>
              <a:rPr lang="en-US" altLang="zh-CN" sz="1400" dirty="0">
                <a:solidFill>
                  <a:srgbClr val="000000"/>
                </a:solidFill>
                <a:latin typeface="微软雅黑" panose="020B0503020204020204" pitchFamily="34" charset="-122"/>
                <a:ea typeface="微软雅黑" panose="020B0503020204020204" pitchFamily="34" charset="-122"/>
              </a:rPr>
              <a:t>      </a:t>
            </a:r>
            <a:r>
              <a:rPr lang="en-US" altLang="zh-CN" sz="1400" dirty="0" smtClean="0">
                <a:solidFill>
                  <a:srgbClr val="000000"/>
                </a:solidFill>
                <a:latin typeface="微软雅黑" panose="020B0503020204020204" pitchFamily="34" charset="-122"/>
                <a:ea typeface="微软雅黑" panose="020B0503020204020204" pitchFamily="34" charset="-122"/>
              </a:rPr>
              <a:t>  </a:t>
            </a:r>
            <a:r>
              <a:rPr lang="zh-CN" altLang="zh-CN" sz="1600" dirty="0" smtClean="0">
                <a:solidFill>
                  <a:srgbClr val="000000"/>
                </a:solidFill>
                <a:latin typeface="微软雅黑" panose="020B0503020204020204" pitchFamily="34" charset="-122"/>
                <a:ea typeface="微软雅黑" panose="020B0503020204020204" pitchFamily="34" charset="-122"/>
              </a:rPr>
              <a:t>诚</a:t>
            </a:r>
            <a:r>
              <a:rPr lang="zh-CN" altLang="zh-CN" sz="1600" dirty="0">
                <a:solidFill>
                  <a:srgbClr val="000000"/>
                </a:solidFill>
                <a:latin typeface="微软雅黑" panose="020B0503020204020204" pitchFamily="34" charset="-122"/>
                <a:ea typeface="微软雅黑" panose="020B0503020204020204" pitchFamily="34" charset="-122"/>
              </a:rPr>
              <a:t>益有完整的供应商评定标准和流程,其中社会责任表现是重要考评标准之一，供应商应该遵守社会责任标准，大型的供应商都有专员在定期沟通质量与合规事宜。</a:t>
            </a:r>
          </a:p>
          <a:p>
            <a:pPr eaLnBrk="1" hangingPunct="1"/>
            <a:endParaRPr lang="zh-CN" altLang="zh-CN" sz="1000" dirty="0">
              <a:solidFill>
                <a:srgbClr val="000000"/>
              </a:solidFill>
              <a:latin typeface="微软雅黑" panose="020B0503020204020204" pitchFamily="34" charset="-122"/>
              <a:ea typeface="微软雅黑" panose="020B0503020204020204" pitchFamily="34" charset="-122"/>
            </a:endParaRP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诚益的评定主要有如下几个模块：</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1)质量</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2)交期</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3)工程能力</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4)价格竞争优势</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5)积极回应客户服务</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6)符合各项法规要求</a:t>
            </a:r>
          </a:p>
        </p:txBody>
      </p:sp>
      <p:pic>
        <p:nvPicPr>
          <p:cNvPr id="1026" name="Picture 2"/>
          <p:cNvPicPr>
            <a:picLocks noChangeAspect="1" noChangeArrowheads="1"/>
          </p:cNvPicPr>
          <p:nvPr/>
        </p:nvPicPr>
        <p:blipFill>
          <a:blip r:embed="rId3" cstate="print"/>
          <a:srcRect/>
          <a:stretch>
            <a:fillRect/>
          </a:stretch>
        </p:blipFill>
        <p:spPr bwMode="auto">
          <a:xfrm>
            <a:off x="2123728" y="2132856"/>
            <a:ext cx="3867150" cy="1724025"/>
          </a:xfrm>
          <a:prstGeom prst="rect">
            <a:avLst/>
          </a:prstGeom>
          <a:noFill/>
          <a:ln w="9525">
            <a:noFill/>
            <a:miter lim="800000"/>
            <a:headEnd/>
            <a:tailEnd/>
          </a:ln>
        </p:spPr>
      </p:pic>
    </p:spTree>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p:cNvSpPr>
          <p:nvPr>
            <p:ph type="title"/>
          </p:nvPr>
        </p:nvSpPr>
        <p:spPr/>
        <p:txBody>
          <a:bodyPr vert="horz" wrap="square" lIns="91440" tIns="45720" rIns="91440" bIns="45720" anchor="ctr" anchorCtr="0"/>
          <a:lstStyle/>
          <a:p>
            <a:r>
              <a:rPr lang="en-US" dirty="0"/>
              <a:t>6</a:t>
            </a:r>
            <a:r>
              <a:rPr lang="zh-CN" altLang="en-US" dirty="0"/>
              <a:t>、营运惯例</a:t>
            </a:r>
          </a:p>
        </p:txBody>
      </p:sp>
      <p:sp>
        <p:nvSpPr>
          <p:cNvPr id="26627" name="文本框 101"/>
          <p:cNvSpPr txBox="1"/>
          <p:nvPr/>
        </p:nvSpPr>
        <p:spPr>
          <a:xfrm>
            <a:off x="773430" y="1268730"/>
            <a:ext cx="7973695" cy="4824566"/>
          </a:xfrm>
          <a:prstGeom prst="rect">
            <a:avLst/>
          </a:prstGeom>
          <a:noFill/>
          <a:ln w="9525">
            <a:noFill/>
          </a:ln>
        </p:spPr>
        <p:txBody>
          <a:bodyPr/>
          <a:lstStyle/>
          <a:p>
            <a:pPr eaLnBrk="1" hangingPunct="1">
              <a:buNone/>
            </a:pPr>
            <a:r>
              <a:rPr lang="en-US" altLang="zh-CN" b="1" dirty="0">
                <a:solidFill>
                  <a:schemeClr val="accent1"/>
                </a:solidFill>
                <a:latin typeface="微软雅黑" panose="020B0503020204020204" pitchFamily="34" charset="-122"/>
                <a:ea typeface="微软雅黑" panose="020B0503020204020204" pitchFamily="34" charset="-122"/>
                <a:sym typeface="+mn-ea"/>
              </a:rPr>
              <a:t>6.2 </a:t>
            </a:r>
            <a:r>
              <a:rPr lang="zh-CN" altLang="en-US" b="1" dirty="0">
                <a:solidFill>
                  <a:schemeClr val="accent1"/>
                </a:solidFill>
                <a:latin typeface="微软雅黑" panose="020B0503020204020204" pitchFamily="34" charset="-122"/>
                <a:ea typeface="微软雅黑" panose="020B0503020204020204" pitchFamily="34" charset="-122"/>
                <a:sym typeface="+mn-ea"/>
              </a:rPr>
              <a:t>环保采购</a:t>
            </a:r>
          </a:p>
          <a:p>
            <a:pPr eaLnBrk="1" hangingPunct="1">
              <a:lnSpc>
                <a:spcPct val="140000"/>
              </a:lnSpc>
              <a:buNone/>
            </a:pPr>
            <a:endParaRPr lang="zh-CN" altLang="zh-CN" sz="18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400" dirty="0">
                <a:latin typeface="微软雅黑" panose="020B0503020204020204" pitchFamily="34" charset="-122"/>
                <a:ea typeface="微软雅黑" panose="020B0503020204020204" pitchFamily="34" charset="-122"/>
              </a:rPr>
              <a:t>     </a:t>
            </a: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rPr>
              <a:t>环保</a:t>
            </a:r>
            <a:r>
              <a:rPr lang="zh-CN" altLang="zh-CN" sz="1600" dirty="0">
                <a:latin typeface="微软雅黑" panose="020B0503020204020204" pitchFamily="34" charset="-122"/>
                <a:ea typeface="微软雅黑" panose="020B0503020204020204" pitchFamily="34" charset="-122"/>
              </a:rPr>
              <a:t>减碳是日常运营，本公司采购环保产品，如有</a:t>
            </a:r>
            <a:r>
              <a:rPr lang="en-US" altLang="zh-CN" sz="1600" dirty="0">
                <a:latin typeface="微软雅黑" panose="020B0503020204020204" pitchFamily="34" charset="-122"/>
                <a:ea typeface="微软雅黑" panose="020B0503020204020204" pitchFamily="34" charset="-122"/>
              </a:rPr>
              <a:t>GRS</a:t>
            </a:r>
            <a:r>
              <a:rPr lang="zh-CN" altLang="zh-CN" sz="1600" dirty="0">
                <a:latin typeface="微软雅黑" panose="020B0503020204020204" pitchFamily="34" charset="-122"/>
                <a:ea typeface="微软雅黑" panose="020B0503020204020204" pitchFamily="34" charset="-122"/>
              </a:rPr>
              <a:t>认证、</a:t>
            </a:r>
            <a:r>
              <a:rPr lang="en-US" altLang="zh-CN" sz="1600" dirty="0">
                <a:latin typeface="微软雅黑" panose="020B0503020204020204" pitchFamily="34" charset="-122"/>
                <a:ea typeface="微软雅黑" panose="020B0503020204020204" pitchFamily="34" charset="-122"/>
              </a:rPr>
              <a:t>ISCC</a:t>
            </a:r>
            <a:r>
              <a:rPr lang="zh-CN" altLang="zh-CN" sz="1600" dirty="0">
                <a:latin typeface="微软雅黑" panose="020B0503020204020204" pitchFamily="34" charset="-122"/>
                <a:ea typeface="微软雅黑" panose="020B0503020204020204" pitchFamily="34" charset="-122"/>
              </a:rPr>
              <a:t>认证的环保塑料米和板材</a:t>
            </a:r>
            <a:r>
              <a:rPr lang="en-US" altLang="zh-CN" sz="1600" dirty="0">
                <a:latin typeface="微软雅黑" panose="020B0503020204020204" pitchFamily="34" charset="-122"/>
                <a:ea typeface="微软雅黑" panose="020B0503020204020204" pitchFamily="34" charset="-122"/>
              </a:rPr>
              <a:t>, </a:t>
            </a:r>
            <a:r>
              <a:rPr lang="zh-CN" altLang="zh-CN" sz="1600" dirty="0">
                <a:latin typeface="微软雅黑" panose="020B0503020204020204" pitchFamily="34" charset="-122"/>
                <a:ea typeface="微软雅黑" panose="020B0503020204020204" pitchFamily="34" charset="-122"/>
              </a:rPr>
              <a:t>以及有生物基成分的塑胶米。</a:t>
            </a:r>
            <a:endParaRPr lang="en-US" altLang="zh-CN" sz="16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endParaRPr lang="zh-CN" altLang="zh-CN" sz="16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rPr>
              <a:t>本公司</a:t>
            </a:r>
            <a:r>
              <a:rPr lang="zh-CN" altLang="zh-CN" sz="1600" dirty="0">
                <a:latin typeface="微软雅黑" panose="020B0503020204020204" pitchFamily="34" charset="-122"/>
                <a:ea typeface="微软雅黑" panose="020B0503020204020204" pitchFamily="34" charset="-122"/>
              </a:rPr>
              <a:t>有严苛的供应商考评标准，采购部针对分数低于</a:t>
            </a:r>
            <a:r>
              <a:rPr lang="en-US" altLang="zh-CN" sz="1600" dirty="0">
                <a:latin typeface="微软雅黑" panose="020B0503020204020204" pitchFamily="34" charset="-122"/>
                <a:ea typeface="微软雅黑" panose="020B0503020204020204" pitchFamily="34" charset="-122"/>
              </a:rPr>
              <a:t>75</a:t>
            </a:r>
            <a:r>
              <a:rPr lang="zh-CN" altLang="zh-CN" sz="1600" dirty="0">
                <a:latin typeface="微软雅黑" panose="020B0503020204020204" pitchFamily="34" charset="-122"/>
                <a:ea typeface="微软雅黑" panose="020B0503020204020204" pitchFamily="34" charset="-122"/>
              </a:rPr>
              <a:t>分供应商，进行重点管理，并将评分表传真给相应的厂商，</a:t>
            </a:r>
            <a:r>
              <a:rPr lang="zh-CN" altLang="zh-CN" sz="1600" dirty="0" smtClean="0">
                <a:latin typeface="微软雅黑" panose="020B0503020204020204" pitchFamily="34" charset="-122"/>
                <a:ea typeface="微软雅黑" panose="020B0503020204020204" pitchFamily="34" charset="-122"/>
              </a:rPr>
              <a:t>要求</a:t>
            </a:r>
            <a:r>
              <a:rPr lang="zh-CN" altLang="en-US" sz="1600" dirty="0" smtClean="0">
                <a:latin typeface="微软雅黑" panose="020B0503020204020204" pitchFamily="34" charset="-122"/>
                <a:ea typeface="微软雅黑" panose="020B0503020204020204" pitchFamily="34" charset="-122"/>
              </a:rPr>
              <a:t>改</a:t>
            </a:r>
            <a:r>
              <a:rPr lang="zh-CN" altLang="zh-CN" sz="1600" dirty="0" smtClean="0">
                <a:latin typeface="微软雅黑" panose="020B0503020204020204" pitchFamily="34" charset="-122"/>
                <a:ea typeface="微软雅黑" panose="020B0503020204020204" pitchFamily="34" charset="-122"/>
              </a:rPr>
              <a:t>善</a:t>
            </a:r>
            <a:r>
              <a:rPr lang="zh-CN" altLang="zh-CN" sz="1600" dirty="0">
                <a:latin typeface="微软雅黑" panose="020B0503020204020204" pitchFamily="34" charset="-122"/>
                <a:ea typeface="微软雅黑" panose="020B0503020204020204" pitchFamily="34" charset="-122"/>
              </a:rPr>
              <a:t>。如下一季度无</a:t>
            </a:r>
            <a:r>
              <a:rPr lang="zh-CN" altLang="zh-CN" sz="1600" dirty="0" smtClean="0">
                <a:latin typeface="微软雅黑" panose="020B0503020204020204" pitchFamily="34" charset="-122"/>
                <a:ea typeface="微软雅黑" panose="020B0503020204020204" pitchFamily="34" charset="-122"/>
              </a:rPr>
              <a:t>明显</a:t>
            </a:r>
            <a:r>
              <a:rPr lang="zh-CN" altLang="en-US" sz="1600" dirty="0" smtClean="0">
                <a:latin typeface="微软雅黑" panose="020B0503020204020204" pitchFamily="34" charset="-122"/>
                <a:ea typeface="微软雅黑" panose="020B0503020204020204" pitchFamily="34" charset="-122"/>
              </a:rPr>
              <a:t>改</a:t>
            </a:r>
            <a:r>
              <a:rPr lang="zh-CN" altLang="zh-CN" sz="1600" dirty="0" smtClean="0">
                <a:latin typeface="微软雅黑" panose="020B0503020204020204" pitchFamily="34" charset="-122"/>
                <a:ea typeface="微软雅黑" panose="020B0503020204020204" pitchFamily="34" charset="-122"/>
              </a:rPr>
              <a:t>善</a:t>
            </a:r>
            <a:r>
              <a:rPr lang="zh-CN" altLang="zh-CN" sz="1600" dirty="0">
                <a:latin typeface="微软雅黑" panose="020B0503020204020204" pitchFamily="34" charset="-122"/>
                <a:ea typeface="微软雅黑" panose="020B0503020204020204" pitchFamily="34" charset="-122"/>
              </a:rPr>
              <a:t>的，采购部主导减少订购量及知会研发部减少开发项次。视情节严重的将取消合作。</a:t>
            </a:r>
            <a:endParaRPr lang="en-US" altLang="zh-CN" sz="1600" dirty="0">
              <a:latin typeface="微软雅黑" panose="020B0503020204020204" pitchFamily="34" charset="-122"/>
              <a:ea typeface="微软雅黑" panose="020B0503020204020204" pitchFamily="34" charset="-122"/>
            </a:endParaRPr>
          </a:p>
          <a:p>
            <a:pPr algn="l"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endParaRPr lang="zh-CN" altLang="zh-CN" sz="16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rPr>
              <a:t>为</a:t>
            </a:r>
            <a:r>
              <a:rPr lang="zh-CN" altLang="zh-CN" sz="1600" dirty="0">
                <a:latin typeface="微软雅黑" panose="020B0503020204020204" pitchFamily="34" charset="-122"/>
                <a:ea typeface="微软雅黑" panose="020B0503020204020204" pitchFamily="34" charset="-122"/>
              </a:rPr>
              <a:t>推动环保采购，本公司已经认证了</a:t>
            </a:r>
            <a:r>
              <a:rPr lang="en-US" altLang="zh-CN" sz="1600" dirty="0">
                <a:latin typeface="微软雅黑" panose="020B0503020204020204" pitchFamily="34" charset="-122"/>
                <a:ea typeface="微软雅黑" panose="020B0503020204020204" pitchFamily="34" charset="-122"/>
              </a:rPr>
              <a:t>ISCC</a:t>
            </a:r>
            <a:r>
              <a:rPr lang="zh-CN" altLang="zh-CN" sz="1600" dirty="0">
                <a:latin typeface="微软雅黑" panose="020B0503020204020204" pitchFamily="34" charset="-122"/>
                <a:ea typeface="微软雅黑" panose="020B0503020204020204" pitchFamily="34" charset="-122"/>
              </a:rPr>
              <a:t>质量平衡系统，主要针对本公司的塑胶米和板材供应商。</a:t>
            </a:r>
            <a:endParaRPr lang="en-US" altLang="zh-CN" sz="1600" dirty="0">
              <a:latin typeface="微软雅黑" panose="020B0503020204020204" pitchFamily="34" charset="-122"/>
              <a:ea typeface="微软雅黑" panose="020B0503020204020204" pitchFamily="34" charset="-122"/>
            </a:endParaRPr>
          </a:p>
          <a:p>
            <a:pPr eaLnBrk="1" hangingPunct="1">
              <a:lnSpc>
                <a:spcPct val="140000"/>
              </a:lnSpc>
              <a:buNone/>
            </a:pPr>
            <a:endParaRPr lang="zh-CN" altLang="zh-CN" sz="1600" dirty="0">
              <a:latin typeface="微软雅黑" panose="020B0503020204020204" pitchFamily="34" charset="-122"/>
              <a:ea typeface="微软雅黑" panose="020B0503020204020204" pitchFamily="34" charset="-122"/>
            </a:endParaRPr>
          </a:p>
          <a:p>
            <a:pPr algn="ctr" eaLnBrk="1" hangingPunct="1">
              <a:lnSpc>
                <a:spcPct val="140000"/>
              </a:lnSpc>
              <a:buNone/>
            </a:pPr>
            <a:r>
              <a:rPr lang="zh-CN" altLang="zh-CN" sz="1600" dirty="0">
                <a:latin typeface="微软雅黑" panose="020B0503020204020204" pitchFamily="34" charset="-122"/>
                <a:ea typeface="微软雅黑" panose="020B0503020204020204" pitchFamily="34" charset="-122"/>
              </a:rPr>
              <a:t>本公司根据最新的国家标准</a:t>
            </a:r>
            <a:r>
              <a:rPr lang="zh-CN" altLang="en-US" sz="1600" dirty="0">
                <a:latin typeface="微软雅黑" panose="020B0503020204020204" pitchFamily="34" charset="-122"/>
                <a:ea typeface="微软雅黑" panose="020B0503020204020204" pitchFamily="34" charset="-122"/>
              </a:rPr>
              <a:t>向</a:t>
            </a:r>
            <a:r>
              <a:rPr lang="zh-CN" altLang="zh-CN" sz="1600" dirty="0">
                <a:latin typeface="微软雅黑" panose="020B0503020204020204" pitchFamily="34" charset="-122"/>
                <a:ea typeface="微软雅黑" panose="020B0503020204020204" pitchFamily="34" charset="-122"/>
              </a:rPr>
              <a:t>供应商传达环保要求，并期望供应商准守及符合相关要求。</a:t>
            </a:r>
          </a:p>
        </p:txBody>
      </p:sp>
    </p:spTree>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、营运惯例</a:t>
            </a:r>
          </a:p>
        </p:txBody>
      </p:sp>
      <p:sp>
        <p:nvSpPr>
          <p:cNvPr id="25603" name="文本框 101"/>
          <p:cNvSpPr txBox="1">
            <a:spLocks noChangeArrowheads="1"/>
          </p:cNvSpPr>
          <p:nvPr/>
        </p:nvSpPr>
        <p:spPr bwMode="auto">
          <a:xfrm>
            <a:off x="643255" y="1500505"/>
            <a:ext cx="7674610" cy="4422775"/>
          </a:xfrm>
          <a:prstGeom prst="rect">
            <a:avLst/>
          </a:prstGeom>
          <a:noFill/>
          <a:ln w="9525">
            <a:noFill/>
            <a:miter lim="800000"/>
          </a:ln>
        </p:spPr>
        <p:txBody>
          <a:bodyPr/>
          <a:lstStyle/>
          <a:p>
            <a:pPr marR="0" defTabSz="914400" eaLnBrk="1" hangingPunct="1">
              <a:lnSpc>
                <a:spcPts val="1310"/>
              </a:lnSpc>
              <a:spcBef>
                <a:spcPts val="600"/>
              </a:spcBef>
              <a:spcAft>
                <a:spcPts val="0"/>
              </a:spcAft>
              <a:buClrTx/>
              <a:buSzTx/>
              <a:buFontTx/>
              <a:buNone/>
              <a:defRPr/>
            </a:pPr>
            <a:r>
              <a:rPr kumimoji="0" lang="en-US" altLang="zh-CN"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6.3 </a:t>
            </a:r>
            <a:r>
              <a:rPr kumimoji="0" lang="zh-CN" altLang="en-US"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资料及私隐保护</a:t>
            </a:r>
          </a:p>
          <a:p>
            <a:pPr marR="0" defTabSz="914400" eaLnBrk="1" hangingPunct="1">
              <a:buClrTx/>
              <a:buSzTx/>
              <a:buFontTx/>
              <a:buNone/>
              <a:defRPr/>
            </a:pPr>
            <a:r>
              <a:rPr kumimoji="0" lang="zh-CN" altLang="en-US" sz="1800" kern="1200" cap="none" spc="0" normalizeH="0" baseline="0" noProof="0" dirty="0">
                <a:latin typeface="微软雅黑" panose="020B0503020204020204" pitchFamily="34" charset="-122"/>
                <a:ea typeface="微软雅黑" panose="020B0503020204020204" pitchFamily="34" charset="-122"/>
                <a:cs typeface="+mn-cs"/>
              </a:rPr>
              <a:t>       </a:t>
            </a:r>
            <a:endParaRPr kumimoji="0" lang="en-US" altLang="zh-CN" sz="18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客户信息保护措施：</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endParaRPr kumimoji="0" lang="zh-CN" altLang="en-US"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en-US" altLang="zh-CN" sz="1600" kern="1200" cap="none" spc="0" normalizeH="0" baseline="0" noProof="0" dirty="0" smtClean="0">
                <a:latin typeface="微软雅黑" panose="020B0503020204020204" pitchFamily="34" charset="-122"/>
                <a:ea typeface="微软雅黑" panose="020B0503020204020204" pitchFamily="34" charset="-122"/>
                <a:cs typeface="+mn-cs"/>
              </a:rPr>
              <a:t>6.3.1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客户</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数据储存于内部企业系统，并设有密码予以保护；只有获授权人员方可存取系统。所收集的客户资料未经客户同意不得披露或作其他用途。</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endParaRPr kumimoji="0" lang="zh-CN"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en-US" altLang="zh-CN" sz="1600" kern="1200" cap="none" spc="0" normalizeH="0" baseline="0" noProof="0" dirty="0" smtClean="0">
                <a:latin typeface="微软雅黑" panose="020B0503020204020204" pitchFamily="34" charset="-122"/>
                <a:ea typeface="微软雅黑" panose="020B0503020204020204" pitchFamily="34" charset="-122"/>
                <a:cs typeface="+mn-cs"/>
              </a:rPr>
              <a:t>6.3.2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我们</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完全遵守个人保密条例约定，确保数据私隐得到充分保护。客户数据受到严密保护。资讯部及营销部门控制客户信息的使用，仅允许获授权人员访问。</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endParaRPr kumimoji="0" lang="zh-CN"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en-US" altLang="zh-CN" sz="1600" kern="1200" cap="none" spc="0" normalizeH="0" baseline="0" noProof="0" dirty="0" smtClean="0">
                <a:latin typeface="微软雅黑" panose="020B0503020204020204" pitchFamily="34" charset="-122"/>
                <a:ea typeface="微软雅黑" panose="020B0503020204020204" pitchFamily="34" charset="-122"/>
                <a:cs typeface="+mn-cs"/>
              </a:rPr>
              <a:t>6.3.3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除</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客户外，员工的个人资料亦保密。员工获告知收集其个人资料的原因及目的。当信息被用于收集时的目的，将受到监督。此外，员工</a:t>
            </a:r>
            <a:r>
              <a:rPr kumimoji="0" lang="en-US" altLang="zh-CN" sz="1600" kern="1200" cap="none" spc="0" normalizeH="0" baseline="0" noProof="0" dirty="0">
                <a:latin typeface="微软雅黑" panose="020B0503020204020204" pitchFamily="34" charset="-122"/>
                <a:ea typeface="微软雅黑" panose="020B0503020204020204" pitchFamily="34" charset="-122"/>
                <a:cs typeface="+mn-cs"/>
              </a:rPr>
              <a:t>有</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权查阅</a:t>
            </a:r>
            <a:r>
              <a:rPr kumimoji="0" lang="en-US" altLang="zh-CN" sz="1600" kern="1200" cap="none" spc="0" normalizeH="0" baseline="0" noProof="0" dirty="0" err="1">
                <a:latin typeface="微软雅黑" panose="020B0503020204020204" pitchFamily="34" charset="-122"/>
                <a:ea typeface="微软雅黑" panose="020B0503020204020204" pitchFamily="34" charset="-122"/>
                <a:cs typeface="+mn-cs"/>
              </a:rPr>
              <a:t>及更正其</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个</a:t>
            </a:r>
            <a:r>
              <a:rPr kumimoji="0" lang="en-US" altLang="zh-CN" sz="1600" kern="1200" cap="none" spc="0" normalizeH="0" baseline="0" noProof="0" dirty="0" err="1">
                <a:latin typeface="微软雅黑" panose="020B0503020204020204" pitchFamily="34" charset="-122"/>
                <a:ea typeface="微软雅黑" panose="020B0503020204020204" pitchFamily="34" charset="-122"/>
                <a:cs typeface="+mn-cs"/>
              </a:rPr>
              <a:t>人</a:t>
            </a:r>
            <a:r>
              <a:rPr kumimoji="0" lang="zh-CN" altLang="en-US" sz="1600" kern="1200" cap="none" spc="0" normalizeH="0" baseline="0" noProof="0" dirty="0" err="1">
                <a:latin typeface="微软雅黑" panose="020B0503020204020204" pitchFamily="34" charset="-122"/>
                <a:ea typeface="微软雅黑" panose="020B0503020204020204" pitchFamily="34" charset="-122"/>
                <a:cs typeface="+mn-cs"/>
              </a:rPr>
              <a:t>资</a:t>
            </a:r>
            <a:r>
              <a:rPr kumimoji="0" lang="en-US" altLang="zh-CN" sz="1600" kern="1200" cap="none" spc="0" normalizeH="0" baseline="0" noProof="0" dirty="0" err="1">
                <a:latin typeface="微软雅黑" panose="020B0503020204020204" pitchFamily="34" charset="-122"/>
                <a:ea typeface="微软雅黑" panose="020B0503020204020204" pitchFamily="34" charset="-122"/>
                <a:cs typeface="+mn-cs"/>
              </a:rPr>
              <a:t>料</a:t>
            </a:r>
            <a:r>
              <a:rPr kumimoji="0" lang="en-US" altLang="zh-CN" sz="1600" kern="1200" cap="none" spc="0" normalizeH="0" baseline="0" noProof="0" dirty="0">
                <a:latin typeface="微软雅黑" panose="020B0503020204020204" pitchFamily="34" charset="-122"/>
                <a:ea typeface="微软雅黑" panose="020B0503020204020204" pitchFamily="34" charset="-122"/>
                <a:cs typeface="+mn-cs"/>
              </a:rPr>
              <a:t>。</a:t>
            </a:r>
            <a:endParaRPr kumimoji="0" lang="zh-CN" altLang="zh-CN" sz="1400" kern="1200" cap="none" spc="0" normalizeH="0" baseline="0" noProof="0" dirty="0">
              <a:latin typeface="微软雅黑" panose="020B0503020204020204" pitchFamily="34" charset="-122"/>
              <a:ea typeface="微软雅黑" panose="020B0503020204020204" pitchFamily="34" charset="-122"/>
              <a:cs typeface="+mn-cs"/>
            </a:endParaRPr>
          </a:p>
          <a:p>
            <a:pPr marR="0" algn="ctr" defTabSz="914400" eaLnBrk="1" hangingPunct="1">
              <a:buClrTx/>
              <a:buSzTx/>
              <a:buFontTx/>
              <a:buNone/>
              <a:defRPr/>
            </a:pPr>
            <a:endParaRPr kumimoji="0" lang="zh-CN" altLang="zh-CN" sz="1800" kern="1200" cap="none" spc="0" normalizeH="0" baseline="0" noProof="0" dirty="0">
              <a:latin typeface="Arial" panose="020B0604020202020204" pitchFamily="34" charset="0"/>
              <a:ea typeface="华文细黑" panose="02010600040101010101" pitchFamily="2" charset="-122"/>
              <a:cs typeface="+mn-cs"/>
            </a:endParaRPr>
          </a:p>
          <a:p>
            <a:pPr marR="0" algn="ctr" defTabSz="914400" eaLnBrk="1" hangingPunct="1">
              <a:buClrTx/>
              <a:buSzTx/>
              <a:buFontTx/>
              <a:buNone/>
              <a:defRPr/>
            </a:pPr>
            <a:endParaRPr kumimoji="0" lang="zh-CN" altLang="zh-CN" sz="1800" kern="1200" cap="none" spc="0" normalizeH="0" baseline="0" noProof="0" dirty="0">
              <a:latin typeface="Arial" panose="020B0604020202020204" pitchFamily="34" charset="0"/>
              <a:ea typeface="华文细黑" panose="02010600040101010101" pitchFamily="2" charset="-122"/>
              <a:cs typeface="+mn-cs"/>
            </a:endParaRPr>
          </a:p>
        </p:txBody>
      </p:sp>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、营运惯例</a:t>
            </a:r>
          </a:p>
        </p:txBody>
      </p:sp>
      <p:sp>
        <p:nvSpPr>
          <p:cNvPr id="25603" name="文本框 101"/>
          <p:cNvSpPr txBox="1">
            <a:spLocks noChangeArrowheads="1"/>
          </p:cNvSpPr>
          <p:nvPr/>
        </p:nvSpPr>
        <p:spPr bwMode="auto">
          <a:xfrm>
            <a:off x="323850" y="1125538"/>
            <a:ext cx="8569325" cy="5543550"/>
          </a:xfrm>
          <a:prstGeom prst="rect">
            <a:avLst/>
          </a:prstGeom>
          <a:noFill/>
          <a:ln w="9525">
            <a:noFill/>
            <a:miter lim="800000"/>
          </a:ln>
        </p:spPr>
        <p:txBody>
          <a:bodyPr/>
          <a:lstStyle/>
          <a:p>
            <a:pPr marR="0" defTabSz="914400" eaLnBrk="1" hangingPunct="1">
              <a:lnSpc>
                <a:spcPct val="105000"/>
              </a:lnSpc>
              <a:spcBef>
                <a:spcPts val="600"/>
              </a:spcBef>
              <a:spcAft>
                <a:spcPts val="0"/>
              </a:spcAft>
              <a:buClrTx/>
              <a:buSzTx/>
              <a:buFontTx/>
              <a:buNone/>
              <a:defRPr/>
            </a:pPr>
            <a:r>
              <a:rPr kumimoji="0" lang="en-US" altLang="zh-CN"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6.4 </a:t>
            </a:r>
            <a:r>
              <a:rPr kumimoji="0" lang="zh-CN" altLang="en-US"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知识产权</a:t>
            </a:r>
            <a:endParaRPr kumimoji="0" lang="zh-CN" altLang="zh-CN" sz="1800" kern="1200" cap="none" spc="20" normalizeH="0" baseline="0" noProof="0" dirty="0">
              <a:solidFill>
                <a:srgbClr val="78B65F"/>
              </a:solidFill>
              <a:latin typeface="JOJLKT+MSungHK-Bold"/>
              <a:ea typeface="宋体" panose="02010600030101010101" pitchFamily="2" charset="-122"/>
              <a:cs typeface="JOJLKT+MSungHK-Bold"/>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 本公司</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尊重他人的知识产权，并认真保护自身的知识产权。我们仅从获授权出售软件的公司购买正式版本。严禁购买盗版软件。此外，本公司严禁使用未经第三方授权的图像或设计。使用任何照片前，其来源需要资讯部确认，以确保符合法律规定。未经相关第三方授权的设计不会被使用，且禁止模仿第三方设计。</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endParaRPr kumimoji="0" lang="zh-CN" altLang="zh-CN" sz="12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 在</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报告年度，本公司并不知悉任何有关数据私隐、知识产权以及广告及卷标而对其业务营运造成影响的情况。</a:t>
            </a:r>
          </a:p>
          <a:p>
            <a:pPr marR="0" defTabSz="914400" eaLnBrk="1" hangingPunct="1">
              <a:lnSpc>
                <a:spcPct val="55000"/>
              </a:lnSpc>
              <a:buClrTx/>
              <a:buSzTx/>
              <a:buFontTx/>
              <a:buNone/>
              <a:defRPr/>
            </a:pPr>
            <a:endParaRPr kumimoji="0" lang="zh-CN" altLang="zh-CN" sz="14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05000"/>
              </a:lnSpc>
              <a:spcBef>
                <a:spcPts val="600"/>
              </a:spcBef>
              <a:spcAft>
                <a:spcPts val="0"/>
              </a:spcAft>
              <a:buClrTx/>
              <a:buSzTx/>
              <a:buFontTx/>
              <a:buNone/>
              <a:defRPr/>
            </a:pPr>
            <a:r>
              <a:rPr kumimoji="0" lang="en-US" altLang="zh-CN"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6.5 </a:t>
            </a:r>
            <a:r>
              <a:rPr kumimoji="0" lang="zh-CN" altLang="en-US"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商业道德及反贪污</a:t>
            </a:r>
            <a:endParaRPr kumimoji="0" lang="zh-CN" altLang="zh-CN" sz="1800" kern="1200" cap="none" spc="20" normalizeH="0" baseline="0" noProof="0" dirty="0">
              <a:solidFill>
                <a:srgbClr val="78B65F"/>
              </a:solidFill>
              <a:latin typeface="JOJLKT+MSungHK-Bold"/>
              <a:ea typeface="宋体" panose="02010600030101010101" pitchFamily="2" charset="-122"/>
              <a:cs typeface="JOJLKT+MSungHK-Bold"/>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 本公司</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严禁收取或给予贿赂、勒索、欺诈及洗黑钱以及任何其他形式的贪污行为，以确保诚信。本公司已遵守所有反贪污相关法律及法规</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a:t>
            </a:r>
            <a:r>
              <a:rPr lang="zh-CN" altLang="en-US" sz="1600" dirty="0" smtClean="0">
                <a:latin typeface="微软雅黑" panose="020B0503020204020204" pitchFamily="34" charset="-122"/>
                <a:ea typeface="微软雅黑" panose="020B0503020204020204" pitchFamily="34" charset="-122"/>
              </a:rPr>
              <a:t>员工</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须</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秉持高标准及道德原则，不得接受或索取任何可能影响业务决策的利益。倘发现违反该等指引的情况，该等违反我们条款的人士将被立即终止合同。员工必须遵守所有反贪污规则及条例，方可赢得客户的信任及提高本公司的收益及生产力。</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endParaRPr kumimoji="0" lang="zh-CN" altLang="zh-CN" sz="12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所有涉及采购货品及服务的人员均须签署协议，承诺遵守商业道德守则。任何利益冲突须于交易落实前申报。采购一般以招标方式进行，并有明确的政策概述须遵守的标准规则及条例。至少三名竞争供应商必须报价，而采购经理以公平、公开及诚实的方式作出下达订单的最终决定。服务合约须经本公司授权人员批准</a:t>
            </a:r>
            <a:endParaRPr kumimoji="0" lang="zh-CN"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algn="ctr" defTabSz="914400" eaLnBrk="1" hangingPunct="1">
              <a:buClrTx/>
              <a:buSzTx/>
              <a:buFontTx/>
              <a:buNone/>
              <a:defRPr/>
            </a:pPr>
            <a:endParaRPr kumimoji="0" lang="zh-CN" altLang="zh-CN" sz="1600" kern="1200" cap="none" spc="0" normalizeH="0" baseline="0" noProof="0" dirty="0">
              <a:latin typeface="Arial" panose="020B0604020202020204" pitchFamily="34" charset="0"/>
              <a:ea typeface="华文细黑" panose="02010600040101010101" pitchFamily="2" charset="-122"/>
              <a:cs typeface="+mn-cs"/>
            </a:endParaRPr>
          </a:p>
        </p:txBody>
      </p:sp>
    </p:spTree>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标题 1"/>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7</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表现数据概要</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nvGraphicFramePr>
        <p:xfrm>
          <a:off x="899592" y="1340768"/>
          <a:ext cx="7776866" cy="5040470"/>
        </p:xfrm>
        <a:graphic>
          <a:graphicData uri="http://schemas.openxmlformats.org/drawingml/2006/table">
            <a:tbl>
              <a:tblPr/>
              <a:tblGrid>
                <a:gridCol w="2846888"/>
                <a:gridCol w="1912745"/>
                <a:gridCol w="1236086"/>
                <a:gridCol w="1781147"/>
              </a:tblGrid>
              <a:tr h="265280">
                <a:tc>
                  <a:txBody>
                    <a:bodyPr/>
                    <a:lstStyle/>
                    <a:p>
                      <a:pPr algn="ctr"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2023</a:t>
                      </a:r>
                      <a:r>
                        <a:rPr lang="zh-CN" altLang="en-US" sz="1400" b="0" i="0" u="none" strike="noStrike" dirty="0" smtClean="0">
                          <a:solidFill>
                            <a:srgbClr val="000000"/>
                          </a:solidFill>
                          <a:latin typeface="微软雅黑" panose="020B0503020204020204" pitchFamily="34" charset="-122"/>
                          <a:ea typeface="微软雅黑" panose="020B0503020204020204" pitchFamily="34" charset="-122"/>
                        </a:rPr>
                        <a:t>年</a:t>
                      </a:r>
                      <a:endParaRPr lang="zh-CN" altLang="en-US"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2022</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年</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2021</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年</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废气排放</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非甲烷总烃（吨）</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kern="100" dirty="0" smtClean="0">
                          <a:latin typeface="微软雅黑" panose="020B0503020204020204" pitchFamily="34" charset="-122"/>
                          <a:ea typeface="微软雅黑" panose="020B0503020204020204" pitchFamily="34" charset="-122"/>
                          <a:cs typeface="Times New Roman" panose="02020603050405020304"/>
                        </a:rPr>
                        <a:t>5.523</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17.64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a:solidFill>
                            <a:srgbClr val="000000"/>
                          </a:solidFill>
                          <a:latin typeface="微软雅黑" panose="020B0503020204020204" pitchFamily="34" charset="-122"/>
                          <a:ea typeface="微软雅黑" panose="020B0503020204020204" pitchFamily="34" charset="-122"/>
                        </a:rPr>
                        <a:t>16.06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非甲烷总烃排放密度（吨</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0.00000048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0.0000013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0.0000013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温室气体排放</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总排放量（吨二氧化碳当量）</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10277</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17,446</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17,499</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温室气体密度（吨二氧化碳当量</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0.0009</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a:solidFill>
                            <a:srgbClr val="000000"/>
                          </a:solidFill>
                          <a:latin typeface="微软雅黑" panose="020B0503020204020204" pitchFamily="34" charset="-122"/>
                          <a:ea typeface="微软雅黑" panose="020B0503020204020204" pitchFamily="34" charset="-122"/>
                        </a:rPr>
                        <a:t>0.0014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废弃物产量</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有害废气物（吨）</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indent="266700" algn="ctr" defTabSz="914400" rtl="0" eaLnBrk="1" fontAlgn="b" latinLnBrk="0" hangingPunct="1">
                        <a:spcAft>
                          <a:spcPts val="0"/>
                        </a:spcAft>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234</a:t>
                      </a:r>
                    </a:p>
                  </a:txBody>
                  <a:tcPr marL="68584" marR="68584"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213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193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无害废弃物（吨）</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indent="266700" algn="ctr" defTabSz="914400" rtl="0" eaLnBrk="1" fontAlgn="b" latinLnBrk="0" hangingPunct="1">
                        <a:spcAft>
                          <a:spcPts val="0"/>
                        </a:spcAft>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131.9</a:t>
                      </a:r>
                    </a:p>
                  </a:txBody>
                  <a:tcPr marL="68584" marR="68584"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59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54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废弃物密度（吨</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indent="266700" algn="ctr" defTabSz="914400" rtl="0" eaLnBrk="1" fontAlgn="b" latinLnBrk="0" hangingPunct="1">
                        <a:spcAft>
                          <a:spcPts val="0"/>
                        </a:spcAft>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0.000032</a:t>
                      </a:r>
                    </a:p>
                  </a:txBody>
                  <a:tcPr marL="68584" marR="68584"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0.000020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a:solidFill>
                            <a:srgbClr val="000000"/>
                          </a:solidFill>
                          <a:latin typeface="微软雅黑" panose="020B0503020204020204" pitchFamily="34" charset="-122"/>
                          <a:ea typeface="微软雅黑" panose="020B0503020204020204" pitchFamily="34" charset="-122"/>
                        </a:rPr>
                        <a:t>0.000019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43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资源使用</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能源消耗总量（千兆焦耳）</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b" latinLnBrk="0" hangingPunct="1"/>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47132</a:t>
                      </a:r>
                      <a:endParaRPr lang="zh-CN" altLang="en-US" sz="1400" b="0" i="0" u="none" strike="noStrike" kern="1200" dirty="0">
                        <a:solidFill>
                          <a:srgbClr val="000000"/>
                        </a:solidFill>
                        <a:latin typeface="微软雅黑" panose="020B0503020204020204" pitchFamily="34" charset="-122"/>
                        <a:ea typeface="微软雅黑" panose="020B0503020204020204" pitchFamily="34" charset="-122"/>
                        <a:cs typeface="+mn-cs"/>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80,007</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80,248</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能源密度（千兆焦耳</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0.00413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0.0059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a:solidFill>
                            <a:srgbClr val="000000"/>
                          </a:solidFill>
                          <a:latin typeface="微软雅黑" panose="020B0503020204020204" pitchFamily="34" charset="-122"/>
                          <a:ea typeface="微软雅黑" panose="020B0503020204020204" pitchFamily="34" charset="-122"/>
                        </a:rPr>
                        <a:t>0.0065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电力（千瓦时）</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13092341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22,224,298</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22,291,234</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水（立方米）</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113926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217,409</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215,094</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耗水密度（立方米</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0.01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0.017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包装物料</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纸张（箱）</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241</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168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225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标题 1"/>
          <p:cNvSpPr>
            <a:spLocks noGrp="1"/>
          </p:cNvSpPr>
          <p:nvPr>
            <p:ph type="title"/>
          </p:nvPr>
        </p:nvSpPr>
        <p:spPr/>
        <p:txBody>
          <a:bodyPr vert="horz" wrap="square" lIns="91440" tIns="45720" rIns="91440" bIns="45720" anchor="ctr" anchorCtr="0"/>
          <a:lstStyle/>
          <a:p>
            <a:r>
              <a:rPr lang="en-US" altLang="zh-CN" dirty="0"/>
              <a:t>7</a:t>
            </a:r>
            <a:r>
              <a:rPr lang="zh-CN" altLang="en-US" dirty="0"/>
              <a:t>、</a:t>
            </a:r>
            <a:r>
              <a:rPr lang="zh-CN" altLang="zh-CN" dirty="0"/>
              <a:t>表现数据概要</a:t>
            </a:r>
            <a:endParaRPr lang="zh-CN" altLang="en-US" dirty="0"/>
          </a:p>
        </p:txBody>
      </p:sp>
      <p:graphicFrame>
        <p:nvGraphicFramePr>
          <p:cNvPr id="4" name="表格 3"/>
          <p:cNvGraphicFramePr>
            <a:graphicFrameLocks noGrp="1"/>
          </p:cNvGraphicFramePr>
          <p:nvPr/>
        </p:nvGraphicFramePr>
        <p:xfrm>
          <a:off x="539551" y="1124752"/>
          <a:ext cx="8136905" cy="5472600"/>
        </p:xfrm>
        <a:graphic>
          <a:graphicData uri="http://schemas.openxmlformats.org/drawingml/2006/table">
            <a:tbl>
              <a:tblPr/>
              <a:tblGrid>
                <a:gridCol w="1788461"/>
                <a:gridCol w="2116148"/>
                <a:gridCol w="2116148"/>
                <a:gridCol w="2116148"/>
              </a:tblGrid>
              <a:tr h="218904">
                <a:tc>
                  <a:txBody>
                    <a:bodyPr/>
                    <a:lstStyle/>
                    <a:p>
                      <a:pPr algn="l" rtl="0" fontAlgn="b"/>
                      <a:r>
                        <a:rPr lang="zh-CN" altLang="en-US" sz="1000" b="1" i="0" u="none" strike="noStrike">
                          <a:solidFill>
                            <a:srgbClr val="000000"/>
                          </a:solidFill>
                          <a:latin typeface="宋体"/>
                        </a:rPr>
                        <a:t>员工总人数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rtl="0" fontAlgn="b"/>
                      <a:r>
                        <a:rPr lang="en-US" altLang="zh-CN" sz="1000" b="1" i="0" u="none" strike="noStrike">
                          <a:solidFill>
                            <a:srgbClr val="000000"/>
                          </a:solidFill>
                          <a:latin typeface="宋体"/>
                        </a:rPr>
                        <a:t>2023</a:t>
                      </a:r>
                      <a:r>
                        <a:rPr lang="zh-CN" altLang="en-US" sz="1000" b="1" i="0" u="none" strike="noStrike">
                          <a:solidFill>
                            <a:srgbClr val="000000"/>
                          </a:solidFill>
                          <a:latin typeface="宋体"/>
                        </a:rPr>
                        <a:t>年</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rtl="0" fontAlgn="b"/>
                      <a:r>
                        <a:rPr lang="en-US" altLang="zh-CN" sz="1000" b="1" i="0" u="none" strike="noStrike">
                          <a:solidFill>
                            <a:srgbClr val="000000"/>
                          </a:solidFill>
                          <a:latin typeface="宋体"/>
                        </a:rPr>
                        <a:t>2022</a:t>
                      </a:r>
                      <a:r>
                        <a:rPr lang="zh-CN" altLang="en-US" sz="1000" b="1" i="0" u="none" strike="noStrike">
                          <a:solidFill>
                            <a:srgbClr val="000000"/>
                          </a:solidFill>
                          <a:latin typeface="宋体"/>
                        </a:rPr>
                        <a:t>年</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rtl="0" fontAlgn="b"/>
                      <a:r>
                        <a:rPr lang="en-US" altLang="zh-CN" sz="1000" b="1" i="0" u="none" strike="noStrike">
                          <a:solidFill>
                            <a:srgbClr val="000000"/>
                          </a:solidFill>
                          <a:latin typeface="宋体"/>
                        </a:rPr>
                        <a:t>2021</a:t>
                      </a:r>
                      <a:r>
                        <a:rPr lang="zh-CN" altLang="en-US" sz="1000" b="1" i="0" u="none" strike="noStrike">
                          <a:solidFill>
                            <a:srgbClr val="000000"/>
                          </a:solidFill>
                          <a:latin typeface="宋体"/>
                        </a:rPr>
                        <a:t>年</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r>
              <a:tr h="218904">
                <a:tc gridSpan="4">
                  <a:txBody>
                    <a:bodyPr/>
                    <a:lstStyle/>
                    <a:p>
                      <a:pPr algn="l" rtl="0" fontAlgn="b"/>
                      <a:r>
                        <a:rPr lang="zh-CN" altLang="en-US" sz="1000" b="1" i="0" u="none" strike="noStrike">
                          <a:solidFill>
                            <a:srgbClr val="000000"/>
                          </a:solidFill>
                          <a:latin typeface="宋体"/>
                        </a:rPr>
                        <a:t>按年龄</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en-US" altLang="zh-CN" sz="1000" b="0" i="0" u="none" strike="noStrike">
                          <a:solidFill>
                            <a:srgbClr val="000000"/>
                          </a:solidFill>
                          <a:latin typeface="宋体"/>
                        </a:rPr>
                        <a:t>18-30</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609</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554</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568</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a:rPr>
                        <a:t>31-45</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957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990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998</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a:rPr>
                        <a:t>46-60</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384</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407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371</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a:t>
                      </a:r>
                      <a:r>
                        <a:rPr lang="en-US" altLang="zh-CN" sz="1000" b="0" i="0" u="none" strike="noStrike">
                          <a:solidFill>
                            <a:srgbClr val="000000"/>
                          </a:solidFill>
                          <a:latin typeface="宋体"/>
                        </a:rPr>
                        <a:t>61</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a:rPr>
                        <a:t>按性别 </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zh-CN" altLang="en-US" sz="1000" b="0" i="0" u="none" strike="noStrike">
                          <a:solidFill>
                            <a:srgbClr val="000000"/>
                          </a:solidFill>
                          <a:latin typeface="宋体"/>
                        </a:rPr>
                        <a:t>男性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967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972</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976</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女性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983</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979</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961</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3">
                  <a:txBody>
                    <a:bodyPr/>
                    <a:lstStyle/>
                    <a:p>
                      <a:pPr algn="l" rtl="0" fontAlgn="b"/>
                      <a:r>
                        <a:rPr lang="zh-CN" altLang="en-US" sz="1000" b="1" i="0" u="none" strike="noStrike">
                          <a:solidFill>
                            <a:srgbClr val="000000"/>
                          </a:solidFill>
                          <a:latin typeface="宋体"/>
                        </a:rPr>
                        <a:t>按雇佣类型划分</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a:txBody>
                    <a:bodyPr/>
                    <a:lstStyle/>
                    <a:p>
                      <a:pPr algn="ctr" fontAlgn="ctr"/>
                      <a:r>
                        <a:rPr lang="zh-CN" altLang="en-US" sz="1000" b="0" i="0" u="none" strike="noStrike">
                          <a:solidFill>
                            <a:srgbClr val="000000"/>
                          </a:solidFill>
                          <a:latin typeface="宋体"/>
                        </a:rPr>
                        <a:t>　</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全职</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1950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1951</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1937</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兼职</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a:rPr>
                        <a:t>员工流失率</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gridSpan="4">
                  <a:txBody>
                    <a:bodyPr/>
                    <a:lstStyle/>
                    <a:p>
                      <a:pPr algn="l" rtl="0" fontAlgn="b"/>
                      <a:r>
                        <a:rPr lang="zh-CN" altLang="en-US" sz="1000" b="1" i="0" u="none" strike="noStrike">
                          <a:solidFill>
                            <a:srgbClr val="000000"/>
                          </a:solidFill>
                          <a:latin typeface="宋体"/>
                        </a:rPr>
                        <a:t>按年龄段占比</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en-US" altLang="zh-CN" sz="1000" b="0" i="0" u="none" strike="noStrike">
                          <a:solidFill>
                            <a:srgbClr val="000000"/>
                          </a:solidFill>
                          <a:latin typeface="宋体"/>
                        </a:rPr>
                        <a:t>18-30</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55.80%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59%</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63%</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a:rPr>
                        <a:t>31-45</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35.90%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37%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33%</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a:rPr>
                        <a:t>46-60</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8.40%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4%</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a:t>
                      </a:r>
                      <a:r>
                        <a:rPr lang="en-US" altLang="zh-CN" sz="1000" b="0" i="0" u="none" strike="noStrike">
                          <a:solidFill>
                            <a:srgbClr val="000000"/>
                          </a:solidFill>
                          <a:latin typeface="宋体"/>
                        </a:rPr>
                        <a:t>61</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zh-CN" altLang="en-US" sz="1000" b="0" i="0" u="none" strike="noStrike">
                          <a:solidFill>
                            <a:srgbClr val="000000"/>
                          </a:solidFill>
                          <a:latin typeface="宋体"/>
                        </a:rPr>
                        <a:t>　</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a:rPr>
                        <a:t>按性别</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zh-CN" altLang="en-US" sz="1000" b="0" i="0" u="none" strike="noStrike">
                          <a:solidFill>
                            <a:srgbClr val="000000"/>
                          </a:solidFill>
                          <a:latin typeface="宋体"/>
                        </a:rPr>
                        <a:t>男性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2.30%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4.10%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4.30%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女性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2.30%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2.90%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总流失率</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2.30%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4.20%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3.60%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a:rPr>
                        <a:t>安全表现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zh-CN" altLang="en-US" sz="1000" b="0" i="0" u="none" strike="noStrike">
                          <a:solidFill>
                            <a:srgbClr val="000000"/>
                          </a:solidFill>
                          <a:latin typeface="宋体"/>
                        </a:rPr>
                        <a:t>因工伤损失工作日数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因公死亡人数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dirty="0">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COMMONDATA" val="eyJoZGlkIjoiOGU4OTRjZDkxNTEyYjc0MzA1ZjFlM2MyZjYwMGQ0NDEifQ=="/>
</p:tagLst>
</file>

<file path=ppt/tags/tag2.xml><?xml version="1.0" encoding="utf-8"?>
<p:tagLst xmlns:a="http://schemas.openxmlformats.org/drawingml/2006/main" xmlns:r="http://schemas.openxmlformats.org/officeDocument/2006/relationships" xmlns:p="http://schemas.openxmlformats.org/presentationml/2006/main">
  <p:tag name="TABLE_ENDDRAG_ORIGIN_RECT" val="300*23"/>
  <p:tag name="TABLE_ENDDRAG_RECT" val="246*389*300*23"/>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xml><?xml version="1.0" encoding="utf-8"?>
<p:tagLst xmlns:a="http://schemas.openxmlformats.org/drawingml/2006/main" xmlns:r="http://schemas.openxmlformats.org/officeDocument/2006/relationships" xmlns:p="http://schemas.openxmlformats.org/presentationml/2006/main">
  <p:tag name="TABLE_ENDDRAG_ORIGIN_RECT" val="640*164"/>
  <p:tag name="TABLE_ENDDRAG_RECT" val="42*88*640*164"/>
</p:tagLst>
</file>

<file path=ppt/tags/tag9.xml><?xml version="1.0" encoding="utf-8"?>
<p:tagLst xmlns:a="http://schemas.openxmlformats.org/drawingml/2006/main" xmlns:r="http://schemas.openxmlformats.org/officeDocument/2006/relationships" xmlns:p="http://schemas.openxmlformats.org/presentationml/2006/main">
  <p:tag name="TABLE_ENDDRAG_ORIGIN_RECT" val="87*38"/>
  <p:tag name="TABLE_ENDDRAG_RECT" val="36*94*87*38"/>
</p:tagLst>
</file>

<file path=ppt/tags/tag10.xml><?xml version="1.0" encoding="utf-8"?>
<p:tagLst xmlns:a="http://schemas.openxmlformats.org/drawingml/2006/main" xmlns:r="http://schemas.openxmlformats.org/officeDocument/2006/relationships" xmlns:p="http://schemas.openxmlformats.org/presentationml/2006/main">
  <p:tag name="TABLE_ENDDRAG_ORIGIN_RECT" val="606*254"/>
  <p:tag name="TABLE_ENDDRAG_RECT" val="53*216*606*254"/>
</p:tagLst>
</file>

<file path=ppt/tags/tag11.xml><?xml version="1.0" encoding="utf-8"?>
<p:tagLst xmlns:a="http://schemas.openxmlformats.org/drawingml/2006/main" xmlns:r="http://schemas.openxmlformats.org/officeDocument/2006/relationships" xmlns:p="http://schemas.openxmlformats.org/presentationml/2006/main">
  <p:tag name="TABLE_ENDDRAG_ORIGIN_RECT" val="158*26"/>
  <p:tag name="TABLE_ENDDRAG_RECT" val="36*94*158*26"/>
</p:tagLst>
</file>

<file path=ppt/tags/tag12.xml><?xml version="1.0" encoding="utf-8"?>
<p:tagLst xmlns:a="http://schemas.openxmlformats.org/drawingml/2006/main" xmlns:r="http://schemas.openxmlformats.org/officeDocument/2006/relationships" xmlns:p="http://schemas.openxmlformats.org/presentationml/2006/main">
  <p:tag name="TABLE_ENDDRAG_ORIGIN_RECT" val="635*38"/>
  <p:tag name="TABLE_ENDDRAG_RECT" val="41*122*635*38"/>
</p:tagLst>
</file>

<file path=ppt/tags/tag13.xml><?xml version="1.0" encoding="utf-8"?>
<p:tagLst xmlns:a="http://schemas.openxmlformats.org/drawingml/2006/main" xmlns:r="http://schemas.openxmlformats.org/officeDocument/2006/relationships" xmlns:p="http://schemas.openxmlformats.org/presentationml/2006/main">
  <p:tag name="TABLE_ENDDRAG_ORIGIN_RECT" val="644*46"/>
  <p:tag name="TABLE_ENDDRAG_RECT" val="36*451*644*46"/>
</p:tagLst>
</file>

<file path=ppt/tags/tag14.xml><?xml version="1.0" encoding="utf-8"?>
<p:tagLst xmlns:a="http://schemas.openxmlformats.org/drawingml/2006/main" xmlns:r="http://schemas.openxmlformats.org/officeDocument/2006/relationships" xmlns:p="http://schemas.openxmlformats.org/presentationml/2006/main">
  <p:tag name="TABLE_ENDDRAG_ORIGIN_RECT" val="124*28"/>
  <p:tag name="TABLE_ENDDRAG_RECT" val="42*139*124*28"/>
</p:tagLst>
</file>

<file path=ppt/tags/tag15.xml><?xml version="1.0" encoding="utf-8"?>
<p:tagLst xmlns:a="http://schemas.openxmlformats.org/drawingml/2006/main" xmlns:r="http://schemas.openxmlformats.org/officeDocument/2006/relationships" xmlns:p="http://schemas.openxmlformats.org/presentationml/2006/main">
  <p:tag name="TABLE_ENDDRAG_ORIGIN_RECT" val="571*46"/>
  <p:tag name="TABLE_ENDDRAG_RECT" val="59*139*571*46"/>
</p:tagLst>
</file>

<file path=ppt/tags/tag16.xml><?xml version="1.0" encoding="utf-8"?>
<p:tagLst xmlns:a="http://schemas.openxmlformats.org/drawingml/2006/main" xmlns:r="http://schemas.openxmlformats.org/officeDocument/2006/relationships" xmlns:p="http://schemas.openxmlformats.org/presentationml/2006/main">
  <p:tag name="TABLE_ENDDRAG_ORIGIN_RECT" val="465*173"/>
  <p:tag name="TABLE_ENDDRAG_RECT" val="132*224*465*173"/>
</p:tagLst>
</file>

<file path=ppt/tags/tag17.xml><?xml version="1.0" encoding="utf-8"?>
<p:tagLst xmlns:a="http://schemas.openxmlformats.org/drawingml/2006/main" xmlns:r="http://schemas.openxmlformats.org/officeDocument/2006/relationships" xmlns:p="http://schemas.openxmlformats.org/presentationml/2006/main">
  <p:tag name="TABLE_ENDDRAG_ORIGIN_RECT" val="608*38"/>
  <p:tag name="TABLE_ENDDRAG_RECT" val="46*116*608*38"/>
</p:tagLst>
</file>

<file path=ppt/tags/tag18.xml><?xml version="1.0" encoding="utf-8"?>
<p:tagLst xmlns:a="http://schemas.openxmlformats.org/drawingml/2006/main" xmlns:r="http://schemas.openxmlformats.org/officeDocument/2006/relationships" xmlns:p="http://schemas.openxmlformats.org/presentationml/2006/main">
  <p:tag name="TABLE_ENDDRAG_ORIGIN_RECT" val="507*178"/>
  <p:tag name="TABLE_ENDDRAG_RECT" val="150*347*507*178"/>
</p:tagLst>
</file>

<file path=ppt/tags/tag19.xml><?xml version="1.0" encoding="utf-8"?>
<p:tagLst xmlns:a="http://schemas.openxmlformats.org/drawingml/2006/main" xmlns:r="http://schemas.openxmlformats.org/officeDocument/2006/relationships" xmlns:p="http://schemas.openxmlformats.org/presentationml/2006/main">
  <p:tag name="TABLE_ENDDRAG_ORIGIN_RECT" val="103*26"/>
  <p:tag name="TABLE_ENDDRAG_RECT" val="36*94*103*26"/>
</p:tagLst>
</file>

<file path=ppt/tags/tag20.xml><?xml version="1.0" encoding="utf-8"?>
<p:tagLst xmlns:a="http://schemas.openxmlformats.org/drawingml/2006/main" xmlns:r="http://schemas.openxmlformats.org/officeDocument/2006/relationships" xmlns:p="http://schemas.openxmlformats.org/presentationml/2006/main">
  <p:tag name="TABLE_ENDDRAG_ORIGIN_RECT" val="555*193"/>
  <p:tag name="TABLE_ENDDRAG_RECT" val="70*122*555*193"/>
</p:tagLst>
</file>

<file path=ppt/tags/tag21.xml><?xml version="1.0" encoding="utf-8"?>
<p:tagLst xmlns:a="http://schemas.openxmlformats.org/drawingml/2006/main" xmlns:r="http://schemas.openxmlformats.org/officeDocument/2006/relationships" xmlns:p="http://schemas.openxmlformats.org/presentationml/2006/main">
  <p:tag name="TABLE_ENDDRAG_ORIGIN_RECT" val="555*81"/>
  <p:tag name="TABLE_ENDDRAG_RECT" val="64*308*555*81"/>
</p:tagLst>
</file>

<file path=ppt/tags/tag22.xml><?xml version="1.0" encoding="utf-8"?>
<p:tagLst xmlns:a="http://schemas.openxmlformats.org/drawingml/2006/main" xmlns:r="http://schemas.openxmlformats.org/officeDocument/2006/relationships" xmlns:p="http://schemas.openxmlformats.org/presentationml/2006/main">
  <p:tag name="TABLE_ENDDRAG_ORIGIN_RECT" val="551*86"/>
  <p:tag name="TABLE_ENDDRAG_RECT" val="70*406*551*86"/>
</p:tagLst>
</file>

<file path=ppt/tags/tag23.xml><?xml version="1.0" encoding="utf-8"?>
<p:tagLst xmlns:a="http://schemas.openxmlformats.org/drawingml/2006/main" xmlns:r="http://schemas.openxmlformats.org/officeDocument/2006/relationships" xmlns:p="http://schemas.openxmlformats.org/presentationml/2006/main">
  <p:tag name="TABLE_ENDDRAG_ORIGIN_RECT" val="491*72"/>
  <p:tag name="TABLE_ENDDRAG_RECT" val="87*383*491*72"/>
</p:tagLst>
</file>

<file path=ppt/tags/tag24.xml><?xml version="1.0" encoding="utf-8"?>
<p:tagLst xmlns:a="http://schemas.openxmlformats.org/drawingml/2006/main" xmlns:r="http://schemas.openxmlformats.org/officeDocument/2006/relationships" xmlns:p="http://schemas.openxmlformats.org/presentationml/2006/main">
  <p:tag name="TABLE_ENDDRAG_ORIGIN_RECT" val="288*267"/>
  <p:tag name="TABLE_ENDDRAG_RECT" val="36*147*288*267"/>
</p:tagLst>
</file>

<file path=ppt/tags/tag25.xml><?xml version="1.0" encoding="utf-8"?>
<p:tagLst xmlns:a="http://schemas.openxmlformats.org/drawingml/2006/main" xmlns:r="http://schemas.openxmlformats.org/officeDocument/2006/relationships" xmlns:p="http://schemas.openxmlformats.org/presentationml/2006/main">
  <p:tag name="TABLE_ENDDRAG_ORIGIN_RECT" val="646*330"/>
  <p:tag name="TABLE_ENDDRAG_RECT" val="15*122*646*330"/>
</p:tagLst>
</file>

<file path=ppt/tags/tag26.xml><?xml version="1.0" encoding="utf-8"?>
<p:tagLst xmlns:a="http://schemas.openxmlformats.org/drawingml/2006/main" xmlns:r="http://schemas.openxmlformats.org/officeDocument/2006/relationships" xmlns:p="http://schemas.openxmlformats.org/presentationml/2006/main">
  <p:tag name="TABLE_ENDDRAG_ORIGIN_RECT" val="620*107"/>
  <p:tag name="TABLE_ENDDRAG_RECT" val="69*411*620*107"/>
</p:tagLst>
</file>

<file path=ppt/tags/tag27.xml><?xml version="1.0" encoding="utf-8"?>
<p:tagLst xmlns:a="http://schemas.openxmlformats.org/drawingml/2006/main" xmlns:r="http://schemas.openxmlformats.org/officeDocument/2006/relationships" xmlns:p="http://schemas.openxmlformats.org/presentationml/2006/main">
  <p:tag name="TABLE_ENDDRAG_ORIGIN_RECT" val="578*88"/>
  <p:tag name="TABLE_ENDDRAG_RECT" val="19*99*578*88"/>
</p:tagLst>
</file>

<file path=ppt/theme/theme1.xml><?xml version="1.0" encoding="utf-8"?>
<a:theme xmlns:a="http://schemas.openxmlformats.org/drawingml/2006/main" name="0">
  <a:themeElements>
    <a:clrScheme name="0 1">
      <a:dk1>
        <a:srgbClr val="000000"/>
      </a:dk1>
      <a:lt1>
        <a:srgbClr val="FFFFFF"/>
      </a:lt1>
      <a:dk2>
        <a:srgbClr val="000000"/>
      </a:dk2>
      <a:lt2>
        <a:srgbClr val="808080"/>
      </a:lt2>
      <a:accent1>
        <a:srgbClr val="3366CC"/>
      </a:accent1>
      <a:accent2>
        <a:srgbClr val="003366"/>
      </a:accent2>
      <a:accent3>
        <a:srgbClr val="FFFFFF"/>
      </a:accent3>
      <a:accent4>
        <a:srgbClr val="000000"/>
      </a:accent4>
      <a:accent5>
        <a:srgbClr val="ADB8E2"/>
      </a:accent5>
      <a:accent6>
        <a:srgbClr val="002D5C"/>
      </a:accent6>
      <a:hlink>
        <a:srgbClr val="003366"/>
      </a:hlink>
      <a:folHlink>
        <a:srgbClr val="0066CC"/>
      </a:folHlink>
    </a:clrScheme>
    <a:fontScheme name="0">
      <a:majorFont>
        <a:latin typeface="Arial"/>
        <a:ea typeface="华文细黑"/>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0 1">
        <a:dk1>
          <a:srgbClr val="000000"/>
        </a:dk1>
        <a:lt1>
          <a:srgbClr val="FFFFFF"/>
        </a:lt1>
        <a:dk2>
          <a:srgbClr val="000000"/>
        </a:dk2>
        <a:lt2>
          <a:srgbClr val="808080"/>
        </a:lt2>
        <a:accent1>
          <a:srgbClr val="3366CC"/>
        </a:accent1>
        <a:accent2>
          <a:srgbClr val="003366"/>
        </a:accent2>
        <a:accent3>
          <a:srgbClr val="FFFFFF"/>
        </a:accent3>
        <a:accent4>
          <a:srgbClr val="000000"/>
        </a:accent4>
        <a:accent5>
          <a:srgbClr val="ADB8E2"/>
        </a:accent5>
        <a:accent6>
          <a:srgbClr val="002D5C"/>
        </a:accent6>
        <a:hlink>
          <a:srgbClr val="003366"/>
        </a:hlink>
        <a:folHlink>
          <a:srgbClr val="0066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3577</Words>
  <Application>Microsoft Office PowerPoint</Application>
  <PresentationFormat>全屏显示(4:3)</PresentationFormat>
  <Paragraphs>474</Paragraphs>
  <Slides>32</Slides>
  <Notes>31</Notes>
  <HiddenSlides>0</HiddenSlides>
  <MMClips>0</MMClips>
  <ScaleCrop>false</ScaleCrop>
  <HeadingPairs>
    <vt:vector size="4" baseType="variant">
      <vt:variant>
        <vt:lpstr>主题</vt:lpstr>
      </vt:variant>
      <vt:variant>
        <vt:i4>1</vt:i4>
      </vt:variant>
      <vt:variant>
        <vt:lpstr>幻灯片标题</vt:lpstr>
      </vt:variant>
      <vt:variant>
        <vt:i4>32</vt:i4>
      </vt:variant>
    </vt:vector>
  </HeadingPairs>
  <TitlesOfParts>
    <vt:vector size="33" baseType="lpstr">
      <vt:lpstr>0</vt:lpstr>
      <vt:lpstr>幻灯片 1</vt:lpstr>
      <vt:lpstr>目录</vt:lpstr>
      <vt:lpstr>1、关于本报告</vt:lpstr>
      <vt:lpstr>2、管理方针</vt:lpstr>
      <vt:lpstr>2、管理方针</vt:lpstr>
      <vt:lpstr>3、社区参与</vt:lpstr>
      <vt:lpstr>3、社区参与</vt:lpstr>
      <vt:lpstr>3、社区参与</vt:lpstr>
      <vt:lpstr>3、社区参与</vt:lpstr>
      <vt:lpstr>4、环境管理</vt:lpstr>
      <vt:lpstr>4、环境管理</vt:lpstr>
      <vt:lpstr>4、环境管理 </vt:lpstr>
      <vt:lpstr>4、环境管理</vt:lpstr>
      <vt:lpstr>4、环境管理</vt:lpstr>
      <vt:lpstr>4、环境管理</vt:lpstr>
      <vt:lpstr>4、环境管理</vt:lpstr>
      <vt:lpstr>4、环境管理</vt:lpstr>
      <vt:lpstr>5、员工管理</vt:lpstr>
      <vt:lpstr>5、员工管理</vt:lpstr>
      <vt:lpstr>5、员工管理</vt:lpstr>
      <vt:lpstr>5、员工管理</vt:lpstr>
      <vt:lpstr>5、员工管理</vt:lpstr>
      <vt:lpstr>5、员工管理</vt:lpstr>
      <vt:lpstr>5、员工管理</vt:lpstr>
      <vt:lpstr>5、员工管理</vt:lpstr>
      <vt:lpstr>5、员工管理</vt:lpstr>
      <vt:lpstr>6、营运惯例</vt:lpstr>
      <vt:lpstr>6、营运惯例</vt:lpstr>
      <vt:lpstr>6、营运惯例</vt:lpstr>
      <vt:lpstr>6、营运惯例</vt:lpstr>
      <vt:lpstr>7、表现数据概要</vt:lpstr>
      <vt:lpstr>7、表现数据概要</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AD-陈轩</dc:creator>
  <cp:lastModifiedBy>ad14</cp:lastModifiedBy>
  <cp:revision>342</cp:revision>
  <dcterms:created xsi:type="dcterms:W3CDTF">2007-10-21T01:27:00Z</dcterms:created>
  <dcterms:modified xsi:type="dcterms:W3CDTF">2024-03-11T08:49:23Z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FFE817128BD84B0FA307FD1D1C6A45FC_13</vt:lpwstr>
  </property>
  <property fmtid="{D5CDD505-2E9C-101B-9397-08002B2CF9AE}" pid="3" name="KSOProductBuildVer">
    <vt:lpwstr>2052-12.1.0.16399</vt:lpwstr>
  </property>
</Properties>
</file>